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theme/themeOverride3.xml" ContentType="application/vnd.openxmlformats-officedocument.themeOverride+xml"/>
  <Override PartName="/ppt/notesSlides/notesSlide5.xml" ContentType="application/vnd.openxmlformats-officedocument.presentationml.notesSlide+xml"/>
  <Override PartName="/ppt/theme/themeOverride4.xml" ContentType="application/vnd.openxmlformats-officedocument.themeOverride+xml"/>
  <Override PartName="/ppt/notesSlides/notesSlide6.xml" ContentType="application/vnd.openxmlformats-officedocument.presentationml.notesSlide+xml"/>
  <Override PartName="/ppt/theme/themeOverride5.xml" ContentType="application/vnd.openxmlformats-officedocument.themeOverride+xml"/>
  <Override PartName="/ppt/notesSlides/notesSlide7.xml" ContentType="application/vnd.openxmlformats-officedocument.presentationml.notesSlide+xml"/>
  <Override PartName="/ppt/theme/themeOverride6.xml" ContentType="application/vnd.openxmlformats-officedocument.themeOverride+xml"/>
  <Override PartName="/ppt/notesSlides/notesSlide8.xml" ContentType="application/vnd.openxmlformats-officedocument.presentationml.notesSlide+xml"/>
  <Override PartName="/ppt/theme/themeOverride7.xml" ContentType="application/vnd.openxmlformats-officedocument.themeOverride+xml"/>
  <Override PartName="/ppt/notesSlides/notesSlide9.xml" ContentType="application/vnd.openxmlformats-officedocument.presentationml.notesSlide+xml"/>
  <Override PartName="/ppt/theme/themeOverride8.xml" ContentType="application/vnd.openxmlformats-officedocument.themeOverride+xml"/>
  <Override PartName="/ppt/notesSlides/notesSlide10.xml" ContentType="application/vnd.openxmlformats-officedocument.presentationml.notesSlide+xml"/>
  <Override PartName="/ppt/theme/themeOverride9.xml" ContentType="application/vnd.openxmlformats-officedocument.themeOverride+xml"/>
  <Override PartName="/ppt/notesSlides/notesSlide11.xml" ContentType="application/vnd.openxmlformats-officedocument.presentationml.notesSlide+xml"/>
  <Override PartName="/ppt/theme/themeOverride10.xml" ContentType="application/vnd.openxmlformats-officedocument.themeOverride+xml"/>
  <Override PartName="/ppt/notesSlides/notesSlide12.xml" ContentType="application/vnd.openxmlformats-officedocument.presentationml.notesSlide+xml"/>
  <Override PartName="/ppt/theme/themeOverride11.xml" ContentType="application/vnd.openxmlformats-officedocument.themeOverride+xml"/>
  <Override PartName="/ppt/notesSlides/notesSlide13.xml" ContentType="application/vnd.openxmlformats-officedocument.presentationml.notesSlide+xml"/>
  <Override PartName="/ppt/theme/themeOverride12.xml" ContentType="application/vnd.openxmlformats-officedocument.themeOverride+xml"/>
  <Override PartName="/ppt/notesSlides/notesSlide14.xml" ContentType="application/vnd.openxmlformats-officedocument.presentationml.notesSlide+xml"/>
  <Override PartName="/ppt/theme/themeOverride13.xml" ContentType="application/vnd.openxmlformats-officedocument.themeOverride+xml"/>
  <Override PartName="/ppt/notesSlides/notesSlide15.xml" ContentType="application/vnd.openxmlformats-officedocument.presentationml.notesSlide+xml"/>
  <Override PartName="/ppt/theme/themeOverride14.xml" ContentType="application/vnd.openxmlformats-officedocument.themeOverride+xml"/>
  <Override PartName="/ppt/notesSlides/notesSlide16.xml" ContentType="application/vnd.openxmlformats-officedocument.presentationml.notesSlide+xml"/>
  <Override PartName="/ppt/theme/themeOverride15.xml" ContentType="application/vnd.openxmlformats-officedocument.themeOverride+xml"/>
  <Override PartName="/ppt/notesSlides/notesSlide17.xml" ContentType="application/vnd.openxmlformats-officedocument.presentationml.notesSlide+xml"/>
  <Override PartName="/ppt/theme/themeOverride16.xml" ContentType="application/vnd.openxmlformats-officedocument.themeOverride+xml"/>
  <Override PartName="/ppt/notesSlides/notesSlide18.xml" ContentType="application/vnd.openxmlformats-officedocument.presentationml.notesSlide+xml"/>
  <Override PartName="/ppt/theme/themeOverride17.xml" ContentType="application/vnd.openxmlformats-officedocument.themeOverride+xml"/>
  <Override PartName="/ppt/notesSlides/notesSlide19.xml" ContentType="application/vnd.openxmlformats-officedocument.presentationml.notesSlide+xml"/>
  <Override PartName="/ppt/theme/themeOverride18.xml" ContentType="application/vnd.openxmlformats-officedocument.themeOverride+xml"/>
  <Override PartName="/ppt/notesSlides/notesSlide20.xml" ContentType="application/vnd.openxmlformats-officedocument.presentationml.notesSlide+xml"/>
  <Override PartName="/ppt/theme/themeOverride19.xml" ContentType="application/vnd.openxmlformats-officedocument.themeOverr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7" r:id="rId2"/>
    <p:sldId id="479" r:id="rId3"/>
    <p:sldId id="471" r:id="rId4"/>
    <p:sldId id="514" r:id="rId5"/>
    <p:sldId id="478" r:id="rId6"/>
    <p:sldId id="433" r:id="rId7"/>
    <p:sldId id="483" r:id="rId8"/>
    <p:sldId id="481" r:id="rId9"/>
    <p:sldId id="510" r:id="rId10"/>
    <p:sldId id="515" r:id="rId11"/>
    <p:sldId id="484" r:id="rId12"/>
    <p:sldId id="499" r:id="rId13"/>
    <p:sldId id="519" r:id="rId14"/>
    <p:sldId id="516" r:id="rId15"/>
    <p:sldId id="517" r:id="rId16"/>
    <p:sldId id="520" r:id="rId17"/>
    <p:sldId id="518" r:id="rId18"/>
    <p:sldId id="521" r:id="rId19"/>
    <p:sldId id="522" r:id="rId20"/>
    <p:sldId id="503" r:id="rId21"/>
    <p:sldId id="273" r:id="rId22"/>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14">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用户" initials="MO用"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16" autoAdjust="0"/>
    <p:restoredTop sz="82028" autoAdjust="0"/>
  </p:normalViewPr>
  <p:slideViewPr>
    <p:cSldViewPr>
      <p:cViewPr varScale="1">
        <p:scale>
          <a:sx n="89" d="100"/>
          <a:sy n="89" d="100"/>
        </p:scale>
        <p:origin x="1560" y="168"/>
      </p:cViewPr>
      <p:guideLst>
        <p:guide orient="horz" pos="2114"/>
        <p:guide pos="2880"/>
      </p:guideLst>
    </p:cSldViewPr>
  </p:slideViewPr>
  <p:notesTextViewPr>
    <p:cViewPr>
      <p:scale>
        <a:sx n="1" d="1"/>
        <a:sy n="1" d="1"/>
      </p:scale>
      <p:origin x="0" y="0"/>
    </p:cViewPr>
  </p:notesTextViewPr>
  <p:gridSpacing cx="72006" cy="72006"/>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idx="4294967295"/>
          </p:nvPr>
        </p:nvSpPr>
        <p:spPr bwMode="auto">
          <a:xfrm>
            <a:off x="0" y="0"/>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buFont typeface="Arial" panose="020B0604020202020204" pitchFamily="34" charset="0"/>
              <a:buNone/>
              <a:defRPr sz="1200" smtClean="0"/>
            </a:lvl1pPr>
          </a:lstStyle>
          <a:p>
            <a:pPr>
              <a:defRPr/>
            </a:pPr>
            <a:endParaRPr lang="zh-CN" altLang="zh-CN"/>
          </a:p>
        </p:txBody>
      </p:sp>
      <p:sp>
        <p:nvSpPr>
          <p:cNvPr id="2051" name="日期占位符 2"/>
          <p:cNvSpPr>
            <a:spLocks noGrp="1" noChangeArrowheads="1"/>
          </p:cNvSpPr>
          <p:nvPr>
            <p:ph type="dt" idx="1"/>
          </p:nvPr>
        </p:nvSpPr>
        <p:spPr bwMode="auto">
          <a:xfrm>
            <a:off x="3884613" y="0"/>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buFont typeface="Arial" panose="020B0604020202020204" pitchFamily="34" charset="0"/>
              <a:buNone/>
              <a:defRPr smtClean="0"/>
            </a:lvl1pPr>
          </a:lstStyle>
          <a:p>
            <a:pPr>
              <a:defRPr/>
            </a:pPr>
            <a:fld id="{A0CE2AFA-5840-48AC-8FB6-43D10EB231AD}" type="datetime1">
              <a:rPr lang="zh-CN" altLang="en-US"/>
              <a:pPr>
                <a:defRPr/>
              </a:pPr>
              <a:t>2018/7/11</a:t>
            </a:fld>
            <a:endParaRPr lang="zh-CN" altLang="en-US" sz="1200"/>
          </a:p>
        </p:txBody>
      </p:sp>
      <p:sp>
        <p:nvSpPr>
          <p:cNvPr id="2052" name="幻灯片图像占位符 3"/>
          <p:cNvSpPr>
            <a:spLocks noGrp="1" noRot="1" noChangeAspect="1" noChangeArrowheads="1"/>
          </p:cNvSpPr>
          <p:nvPr>
            <p:ph type="sldImg" idx="2"/>
          </p:nvPr>
        </p:nvSpPr>
        <p:spPr bwMode="auto">
          <a:xfrm>
            <a:off x="1143000" y="685800"/>
            <a:ext cx="4572000" cy="3429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bevel/>
                <a:headEnd/>
                <a:tailEnd/>
              </a14:hiddenLine>
            </a:ext>
          </a:extLst>
        </p:spPr>
      </p:sp>
      <p:sp>
        <p:nvSpPr>
          <p:cNvPr id="2053" name="备注占位符 4"/>
          <p:cNvSpPr>
            <a:spLocks noGrp="1" noRot="1" noChangeAspect="1" noChangeArrowheads="1"/>
          </p:cNvSpPr>
          <p:nvPr/>
        </p:nvSpPr>
        <p:spPr bwMode="auto">
          <a:xfrm>
            <a:off x="685800" y="4343400"/>
            <a:ext cx="5486400" cy="411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mpd="sng">
                <a:solidFill>
                  <a:srgbClr val="000000"/>
                </a:solidFill>
                <a:bevel/>
                <a:headEnd/>
                <a:tailEnd/>
              </a14:hiddenLine>
            </a:ext>
          </a:extLst>
        </p:spPr>
        <p:txBody>
          <a:bodyPr anchor="ctr"/>
          <a:lstStyle>
            <a:lvl1pPr defTabSz="0">
              <a:spcBef>
                <a:spcPct val="30000"/>
              </a:spcBef>
              <a:defRPr sz="1200">
                <a:solidFill>
                  <a:schemeClr val="tx1"/>
                </a:solidFill>
                <a:latin typeface="Arial" panose="020B0604020202020204" pitchFamily="34" charset="0"/>
              </a:defRPr>
            </a:lvl1pPr>
            <a:lvl2pPr defTabSz="0">
              <a:spcBef>
                <a:spcPct val="30000"/>
              </a:spcBef>
              <a:defRPr sz="1200">
                <a:solidFill>
                  <a:schemeClr val="tx1"/>
                </a:solidFill>
                <a:latin typeface="Arial" panose="020B0604020202020204" pitchFamily="34" charset="0"/>
              </a:defRPr>
            </a:lvl2pPr>
            <a:lvl3pPr defTabSz="0">
              <a:spcBef>
                <a:spcPct val="30000"/>
              </a:spcBef>
              <a:defRPr sz="1200">
                <a:solidFill>
                  <a:schemeClr val="tx1"/>
                </a:solidFill>
                <a:latin typeface="Arial" panose="020B0604020202020204" pitchFamily="34" charset="0"/>
              </a:defRPr>
            </a:lvl3pPr>
            <a:lvl4pPr defTabSz="0">
              <a:spcBef>
                <a:spcPct val="30000"/>
              </a:spcBef>
              <a:defRPr sz="1200">
                <a:solidFill>
                  <a:schemeClr val="tx1"/>
                </a:solidFill>
                <a:latin typeface="Arial" panose="020B0604020202020204" pitchFamily="34" charset="0"/>
              </a:defRPr>
            </a:lvl4pPr>
            <a:lvl5pPr defTabSz="0">
              <a:spcBef>
                <a:spcPct val="30000"/>
              </a:spcBef>
              <a:defRPr sz="1200">
                <a:solidFill>
                  <a:schemeClr val="tx1"/>
                </a:solidFill>
                <a:latin typeface="Arial" panose="020B0604020202020204" pitchFamily="34" charset="0"/>
              </a:defRPr>
            </a:lvl5pPr>
            <a:lvl6pPr marL="457200" defTabSz="0" eaLnBrk="0" fontAlgn="base" hangingPunct="0">
              <a:spcBef>
                <a:spcPct val="30000"/>
              </a:spcBef>
              <a:spcAft>
                <a:spcPct val="0"/>
              </a:spcAft>
              <a:defRPr sz="1200">
                <a:solidFill>
                  <a:schemeClr val="tx1"/>
                </a:solidFill>
                <a:latin typeface="Arial" panose="020B0604020202020204" pitchFamily="34" charset="0"/>
              </a:defRPr>
            </a:lvl6pPr>
            <a:lvl7pPr marL="914400" defTabSz="0" eaLnBrk="0" fontAlgn="base" hangingPunct="0">
              <a:spcBef>
                <a:spcPct val="30000"/>
              </a:spcBef>
              <a:spcAft>
                <a:spcPct val="0"/>
              </a:spcAft>
              <a:defRPr sz="1200">
                <a:solidFill>
                  <a:schemeClr val="tx1"/>
                </a:solidFill>
                <a:latin typeface="Arial" panose="020B0604020202020204" pitchFamily="34" charset="0"/>
              </a:defRPr>
            </a:lvl7pPr>
            <a:lvl8pPr marL="1371600" defTabSz="0" eaLnBrk="0" fontAlgn="base" hangingPunct="0">
              <a:spcBef>
                <a:spcPct val="30000"/>
              </a:spcBef>
              <a:spcAft>
                <a:spcPct val="0"/>
              </a:spcAft>
              <a:defRPr sz="1200">
                <a:solidFill>
                  <a:schemeClr val="tx1"/>
                </a:solidFill>
                <a:latin typeface="Arial" panose="020B0604020202020204" pitchFamily="34" charset="0"/>
              </a:defRPr>
            </a:lvl8pPr>
            <a:lvl9pPr marL="1828800" defTabSz="0" eaLnBrk="0" fontAlgn="base" hangingPunct="0">
              <a:spcBef>
                <a:spcPct val="30000"/>
              </a:spcBef>
              <a:spcAft>
                <a:spcPct val="0"/>
              </a:spcAft>
              <a:defRPr sz="1200">
                <a:solidFill>
                  <a:schemeClr val="tx1"/>
                </a:solidFill>
                <a:latin typeface="Arial" panose="020B0604020202020204" pitchFamily="34" charset="0"/>
              </a:defRPr>
            </a:lvl9pPr>
          </a:lstStyle>
          <a:p>
            <a:pPr>
              <a:defRPr/>
            </a:pPr>
            <a:r>
              <a:rPr lang="zh-CN" altLang="en-US"/>
              <a:t>单击此处编辑母版文本样式</a:t>
            </a:r>
          </a:p>
          <a:p>
            <a:pPr>
              <a:defRPr/>
            </a:pPr>
            <a:r>
              <a:rPr lang="zh-CN" altLang="en-US"/>
              <a:t>第二级</a:t>
            </a:r>
          </a:p>
          <a:p>
            <a:pPr>
              <a:defRPr/>
            </a:pPr>
            <a:r>
              <a:rPr lang="zh-CN" altLang="en-US"/>
              <a:t>第三级</a:t>
            </a:r>
          </a:p>
          <a:p>
            <a:pPr>
              <a:defRPr/>
            </a:pPr>
            <a:r>
              <a:rPr lang="zh-CN" altLang="en-US"/>
              <a:t>第四级</a:t>
            </a:r>
          </a:p>
          <a:p>
            <a:pPr>
              <a:defRPr/>
            </a:pPr>
            <a:r>
              <a:rPr lang="zh-CN" altLang="en-US"/>
              <a:t>第五级</a:t>
            </a:r>
          </a:p>
        </p:txBody>
      </p:sp>
      <p:sp>
        <p:nvSpPr>
          <p:cNvPr id="2054" name="页脚占位符 5"/>
          <p:cNvSpPr>
            <a:spLocks noGrp="1" noChangeArrowheads="1"/>
          </p:cNvSpPr>
          <p:nvPr>
            <p:ph type="ftr" sz="quarter" idx="4"/>
          </p:nvPr>
        </p:nvSpPr>
        <p:spPr bwMode="auto">
          <a:xfrm>
            <a:off x="0"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eaLnBrk="1" hangingPunct="1">
              <a:buFont typeface="Arial" panose="020B0604020202020204" pitchFamily="34" charset="0"/>
              <a:buNone/>
              <a:defRPr sz="1200" smtClean="0"/>
            </a:lvl1pPr>
          </a:lstStyle>
          <a:p>
            <a:pPr>
              <a:defRPr/>
            </a:pPr>
            <a:endParaRPr lang="zh-CN" altLang="zh-CN"/>
          </a:p>
        </p:txBody>
      </p:sp>
      <p:sp>
        <p:nvSpPr>
          <p:cNvPr id="2055" name="灯片编号占位符 6"/>
          <p:cNvSpPr>
            <a:spLocks noGrp="1" noChangeArrowheads="1"/>
          </p:cNvSpPr>
          <p:nvPr>
            <p:ph type="sldNum" sz="quarter" idx="5"/>
          </p:nvPr>
        </p:nvSpPr>
        <p:spPr bwMode="auto">
          <a:xfrm>
            <a:off x="3884613"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1" hangingPunct="1">
              <a:buFont typeface="Arial" panose="020B0604020202020204" pitchFamily="34" charset="0"/>
              <a:buNone/>
              <a:defRPr smtClean="0"/>
            </a:lvl1pPr>
          </a:lstStyle>
          <a:p>
            <a:pPr>
              <a:defRPr/>
            </a:pPr>
            <a:fld id="{A0E4A213-2780-4EF5-B44A-6706338DD936}" type="slidenum">
              <a:rPr lang="zh-CN" altLang="en-US"/>
              <a:pPr>
                <a:defRPr/>
              </a:pPr>
              <a:t>‹#›</a:t>
            </a:fld>
            <a:endParaRPr lang="zh-CN" altLang="en-US" sz="1200">
              <a:latin typeface="Calibri" panose="020F0502020204030204" pitchFamily="34" charset="0"/>
            </a:endParaRPr>
          </a:p>
        </p:txBody>
      </p:sp>
    </p:spTree>
    <p:extLst>
      <p:ext uri="{BB962C8B-B14F-4D97-AF65-F5344CB8AC3E}">
        <p14:creationId xmlns:p14="http://schemas.microsoft.com/office/powerpoint/2010/main" val="3897204554"/>
      </p:ext>
    </p:extLst>
  </p:cSld>
  <p:clrMap bg1="lt1" tx1="dk1" bg2="lt2" tx2="dk2" accent1="accent1" accent2="accent2" accent3="accent3" accent4="accent4" accent5="accent5" accent6="accent6" hlink="hlink" folHlink="folHlink"/>
  <p:hf hdr="0" ftr="0"/>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hemeOverride" Target="../theme/themeOverride9.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hemeOverride" Target="../theme/themeOverride10.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hemeOverride" Target="../theme/themeOverride11.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hemeOverride" Target="../theme/themeOverride12.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hemeOverride" Target="../theme/themeOverride13.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hemeOverride" Target="../theme/themeOverride14.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hemeOverride" Target="../theme/themeOverride15.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hemeOverride" Target="../theme/themeOverride16.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hemeOverride" Target="../theme/themeOverride17.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hemeOverride" Target="../theme/themeOverride18.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hemeOverride" Target="../theme/themeOverride19.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hemeOverride" Target="../theme/themeOverride4.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hemeOverride" Target="../theme/themeOverride5.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hemeOverride" Target="../theme/themeOverride6.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hemeOverride" Target="../theme/themeOverride7.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hemeOverride" Target="../theme/themeOverr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marL="0" marR="0" lvl="0" indent="0" algn="l" defTabSz="0" rtl="0" eaLnBrk="0" fontAlgn="base" latinLnBrk="0" hangingPunct="0">
              <a:lnSpc>
                <a:spcPct val="100000"/>
              </a:lnSpc>
              <a:spcBef>
                <a:spcPct val="30000"/>
              </a:spcBef>
              <a:spcAft>
                <a:spcPct val="0"/>
              </a:spcAft>
              <a:buClrTx/>
              <a:buSzTx/>
              <a:buFontTx/>
              <a:buNone/>
              <a:tabLst/>
              <a:defRPr/>
            </a:pPr>
            <a:r>
              <a:rPr kumimoji="1" lang="zh-CN" altLang="en-US" dirty="0"/>
              <a:t>大家好，今天占用大家一点时间，给大家介绍一下我在学校里做的一个项目，目前这个项目相关的论文已经被</a:t>
            </a:r>
            <a:r>
              <a:rPr kumimoji="1" lang="en-US" altLang="zh-CN" dirty="0"/>
              <a:t>SCI</a:t>
            </a:r>
            <a:r>
              <a:rPr kumimoji="1" lang="zh-CN" altLang="en-US" dirty="0"/>
              <a:t>一区的期刊</a:t>
            </a:r>
            <a:r>
              <a:rPr lang="en" altLang="zh-CN" sz="1200" kern="1200" dirty="0">
                <a:solidFill>
                  <a:schemeClr val="tx1"/>
                </a:solidFill>
                <a:effectLst/>
                <a:latin typeface="Arial" panose="020B0604020202020204" pitchFamily="34" charset="0"/>
                <a:ea typeface="+mn-ea"/>
                <a:cs typeface="+mn-cs"/>
              </a:rPr>
              <a:t>IEEE Internet of Things Journal</a:t>
            </a:r>
            <a:r>
              <a:rPr kumimoji="1" lang="zh-CN" altLang="en-US" dirty="0"/>
              <a:t>接收，今天我就围绕这篇论文给大家简单介绍一下。这篇论文的题目是</a:t>
            </a:r>
            <a:r>
              <a:rPr lang="zh-CN" altLang="en-US" sz="1200" dirty="0">
                <a:solidFill>
                  <a:srgbClr val="000000"/>
                </a:solidFill>
                <a:ea typeface="黑体" panose="02010609060101010101" pitchFamily="49" charset="-122"/>
                <a:sym typeface="Arial" panose="020B0604020202020204" pitchFamily="34" charset="0"/>
              </a:rPr>
              <a:t>车联网中基于深度学习的端到端负载均衡，也是关于流量负载均衡的问题。</a:t>
            </a:r>
          </a:p>
          <a:p>
            <a:pPr marL="0" marR="0" lvl="0" indent="0" algn="l" defTabSz="0" rtl="0" eaLnBrk="0" fontAlgn="base" latinLnBrk="0" hangingPunct="0">
              <a:lnSpc>
                <a:spcPct val="100000"/>
              </a:lnSpc>
              <a:spcBef>
                <a:spcPct val="30000"/>
              </a:spcBef>
              <a:spcAft>
                <a:spcPct val="0"/>
              </a:spcAft>
              <a:buClrTx/>
              <a:buSzTx/>
              <a:buFontTx/>
              <a:buNone/>
              <a:tabLst/>
              <a:defRPr/>
            </a:pPr>
            <a:endParaRPr kumimoji="1" lang="en-US" altLang="zh-CN" dirty="0"/>
          </a:p>
        </p:txBody>
      </p:sp>
      <p:sp>
        <p:nvSpPr>
          <p:cNvPr id="4" name="日期占位符 3"/>
          <p:cNvSpPr>
            <a:spLocks noGrp="1"/>
          </p:cNvSpPr>
          <p:nvPr>
            <p:ph type="dt" idx="10"/>
          </p:nvPr>
        </p:nvSpPr>
        <p:spPr/>
        <p:txBody>
          <a:bodyPr/>
          <a:lstStyle/>
          <a:p>
            <a:pPr>
              <a:defRPr/>
            </a:pPr>
            <a:fld id="{A0CE2AFA-5840-48AC-8FB6-43D10EB231AD}" type="datetime1">
              <a:rPr lang="zh-CN" altLang="en-US" smtClean="0"/>
              <a:pPr>
                <a:defRPr/>
              </a:pPr>
              <a:t>2018/7/11</a:t>
            </a:fld>
            <a:endParaRPr lang="zh-CN" altLang="en-US" sz="1200"/>
          </a:p>
        </p:txBody>
      </p:sp>
      <p:sp>
        <p:nvSpPr>
          <p:cNvPr id="5" name="幻灯片编号占位符 4"/>
          <p:cNvSpPr>
            <a:spLocks noGrp="1"/>
          </p:cNvSpPr>
          <p:nvPr>
            <p:ph type="sldNum" sz="quarter" idx="11"/>
          </p:nvPr>
        </p:nvSpPr>
        <p:spPr/>
        <p:txBody>
          <a:bodyPr/>
          <a:lstStyle/>
          <a:p>
            <a:pPr>
              <a:defRPr/>
            </a:pPr>
            <a:fld id="{A0E4A213-2780-4EF5-B44A-6706338DD936}" type="slidenum">
              <a:rPr lang="zh-CN" altLang="en-US" smtClean="0"/>
              <a:pPr>
                <a:defRPr/>
              </a:pPr>
              <a:t>1</a:t>
            </a:fld>
            <a:endParaRPr lang="zh-CN" altLang="en-US" sz="1200">
              <a:latin typeface="Calibri" panose="020F0502020204030204" pitchFamily="34" charset="0"/>
            </a:endParaRPr>
          </a:p>
        </p:txBody>
      </p:sp>
    </p:spTree>
    <p:extLst>
      <p:ext uri="{BB962C8B-B14F-4D97-AF65-F5344CB8AC3E}">
        <p14:creationId xmlns:p14="http://schemas.microsoft.com/office/powerpoint/2010/main" val="1784594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5362" name="幻灯片图像占位符 1"/>
          <p:cNvSpPr>
            <a:spLocks noGrp="1" noRot="1" noChangeAspect="1" noChangeArrowheads="1" noTextEdit="1"/>
          </p:cNvSpPr>
          <p:nvPr>
            <p:ph type="sldImg" idx="4294967295"/>
          </p:nvPr>
        </p:nvSpPr>
        <p:spPr>
          <a:xfrm>
            <a:off x="1554163" y="1570038"/>
            <a:ext cx="6035675" cy="4525962"/>
          </a:xfrm>
          <a:ln/>
          <a:extLst>
            <a:ext uri="{91240B29-F687-4f45-9708-019B960494DF}">
              <a14:hiddenLine xmlns="" xmlns:a14="http://schemas.microsoft.com/office/drawing/2010/main" w="12700">
                <a:solidFill>
                  <a:srgbClr val="000000"/>
                </a:solidFill>
                <a:miter lim="800000"/>
                <a:headEnd/>
                <a:tailEnd/>
              </a14:hiddenLine>
            </a:ext>
          </a:extLst>
        </p:spPr>
      </p:sp>
      <p:sp>
        <p:nvSpPr>
          <p:cNvPr id="15363" name="备注占位符 2"/>
          <p:cNvSpPr>
            <a:spLocks noGrp="1" noRot="1" noChangeAspect="1" noChangeArrowheads="1"/>
          </p:cNvSpPr>
          <p:nvPr>
            <p:ph type="body" idx="1"/>
          </p:nvPr>
        </p:nvSpPr>
        <p:spPr bwMode="auto">
          <a:xfrm>
            <a:off x="457200" y="1570038"/>
            <a:ext cx="8229600" cy="4525962"/>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kumimoji="1" lang="en-US" altLang="zh-CN" sz="1200" dirty="0"/>
              <a:t>1.</a:t>
            </a:r>
            <a:r>
              <a:rPr kumimoji="1" lang="zh-CN" altLang="en-US" sz="1200" dirty="0"/>
              <a:t>这部分的实现是采用了一个</a:t>
            </a:r>
            <a:r>
              <a:rPr kumimoji="1" lang="en-US" altLang="zh-CN" sz="1200" dirty="0"/>
              <a:t>python</a:t>
            </a:r>
            <a:r>
              <a:rPr kumimoji="1" lang="zh-CN" altLang="en-US" sz="1200" dirty="0"/>
              <a:t>的优化库</a:t>
            </a:r>
            <a:r>
              <a:rPr kumimoji="1" lang="en-US" altLang="zh-CN" sz="1200" dirty="0"/>
              <a:t>CVXPY</a:t>
            </a:r>
            <a:r>
              <a:rPr kumimoji="1" lang="zh-CN" altLang="en-US" sz="1200" dirty="0"/>
              <a:t>，这个库能对常见的优化问题进行求解。但是优化存在一个问题，因为优化求解的过程往往是迭代式的，需要的时间长。可能每个时间片需要几分钟，总共</a:t>
            </a:r>
            <a:r>
              <a:rPr kumimoji="1" lang="en-US" altLang="zh-CN" sz="1200" dirty="0"/>
              <a:t>2</a:t>
            </a:r>
            <a:r>
              <a:rPr kumimoji="1" lang="zh-CN" altLang="en-US" sz="1200" dirty="0"/>
              <a:t>万个时间片呢。</a:t>
            </a:r>
            <a:endParaRPr kumimoji="1" lang="en-US" altLang="zh-CN" sz="1200" dirty="0"/>
          </a:p>
          <a:p>
            <a:r>
              <a:rPr kumimoji="1" lang="en-US" altLang="zh-CN" sz="1200" dirty="0"/>
              <a:t>2.</a:t>
            </a:r>
            <a:r>
              <a:rPr kumimoji="1" lang="zh-CN" altLang="en-US" sz="1200" dirty="0"/>
              <a:t>于是我当时就用的</a:t>
            </a:r>
            <a:r>
              <a:rPr kumimoji="1" lang="en-US" altLang="zh-CN" sz="1200" dirty="0"/>
              <a:t>python</a:t>
            </a:r>
            <a:r>
              <a:rPr kumimoji="1" lang="zh-CN" altLang="en-US" sz="1200" dirty="0"/>
              <a:t>多进程去实现不同时间片的并行求解，加快求解速度。</a:t>
            </a:r>
          </a:p>
        </p:txBody>
      </p:sp>
    </p:spTree>
    <p:extLst>
      <p:ext uri="{BB962C8B-B14F-4D97-AF65-F5344CB8AC3E}">
        <p14:creationId xmlns:p14="http://schemas.microsoft.com/office/powerpoint/2010/main" val="3823325331"/>
      </p:ext>
    </p:extLst>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5362" name="幻灯片图像占位符 1"/>
          <p:cNvSpPr>
            <a:spLocks noGrp="1" noRot="1" noChangeAspect="1" noChangeArrowheads="1" noTextEdit="1"/>
          </p:cNvSpPr>
          <p:nvPr>
            <p:ph type="sldImg" idx="4294967295"/>
          </p:nvPr>
        </p:nvSpPr>
        <p:spPr>
          <a:xfrm>
            <a:off x="1554163" y="1570038"/>
            <a:ext cx="6035675" cy="4525962"/>
          </a:xfrm>
          <a:ln/>
          <a:extLst>
            <a:ext uri="{91240B29-F687-4f45-9708-019B960494DF}">
              <a14:hiddenLine xmlns="" xmlns:a14="http://schemas.microsoft.com/office/drawing/2010/main" w="12700">
                <a:solidFill>
                  <a:srgbClr val="000000"/>
                </a:solidFill>
                <a:miter lim="800000"/>
                <a:headEnd/>
                <a:tailEnd/>
              </a14:hiddenLine>
            </a:ext>
          </a:extLst>
        </p:spPr>
      </p:sp>
      <p:sp>
        <p:nvSpPr>
          <p:cNvPr id="15363" name="备注占位符 2"/>
          <p:cNvSpPr>
            <a:spLocks noGrp="1" noRot="1" noChangeAspect="1" noChangeArrowheads="1"/>
          </p:cNvSpPr>
          <p:nvPr>
            <p:ph type="body" idx="1"/>
          </p:nvPr>
        </p:nvSpPr>
        <p:spPr bwMode="auto">
          <a:xfrm>
            <a:off x="457200" y="1570038"/>
            <a:ext cx="8229600" cy="4525962"/>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zh-CN" dirty="0"/>
              <a:t>1.</a:t>
            </a:r>
            <a:r>
              <a:rPr lang="zh-CN" altLang="en-US" dirty="0"/>
              <a:t>然后最后一部分也就是我们提出的</a:t>
            </a:r>
            <a:r>
              <a:rPr lang="en-US" altLang="zh-CN" dirty="0"/>
              <a:t>E2ELB</a:t>
            </a:r>
            <a:r>
              <a:rPr lang="zh-CN" altLang="en-US" dirty="0"/>
              <a:t>模型，这个模型主要分两部分，两部分都是采用的</a:t>
            </a:r>
            <a:r>
              <a:rPr lang="en-US" altLang="zh-CN" dirty="0"/>
              <a:t>CNN</a:t>
            </a:r>
            <a:r>
              <a:rPr lang="zh-CN" altLang="en-US" dirty="0"/>
              <a:t>模型</a:t>
            </a:r>
            <a:endParaRPr lang="en-US" altLang="zh-CN" dirty="0"/>
          </a:p>
          <a:p>
            <a:r>
              <a:rPr lang="en-US" altLang="zh-CN" dirty="0"/>
              <a:t>2.</a:t>
            </a:r>
            <a:r>
              <a:rPr lang="zh-CN" altLang="en-US" dirty="0"/>
              <a:t>第一个网络是</a:t>
            </a:r>
            <a:r>
              <a:rPr lang="en-US" altLang="zh-CN" dirty="0"/>
              <a:t>PCNN</a:t>
            </a:r>
            <a:r>
              <a:rPr lang="zh-CN" altLang="en-US" dirty="0"/>
              <a:t>，这个网络主要做的是车流量的预测，将前几个时刻的车流量</a:t>
            </a:r>
            <a:r>
              <a:rPr lang="en-US" altLang="zh-CN" dirty="0" err="1"/>
              <a:t>concat</a:t>
            </a:r>
            <a:r>
              <a:rPr lang="zh-CN" altLang="en-US" dirty="0"/>
              <a:t>起来作为</a:t>
            </a:r>
            <a:r>
              <a:rPr lang="en-US" altLang="zh-CN" dirty="0"/>
              <a:t>PCNN</a:t>
            </a:r>
            <a:r>
              <a:rPr lang="zh-CN" altLang="en-US" dirty="0"/>
              <a:t>的输入，输出下一个时刻的车流量。</a:t>
            </a:r>
            <a:endParaRPr lang="en-US" altLang="zh-CN" dirty="0"/>
          </a:p>
          <a:p>
            <a:r>
              <a:rPr lang="en-US" altLang="zh-CN" dirty="0"/>
              <a:t>3.</a:t>
            </a:r>
            <a:r>
              <a:rPr lang="zh-CN" altLang="en-US" dirty="0"/>
              <a:t>第二个网络是</a:t>
            </a:r>
            <a:r>
              <a:rPr lang="en-US" altLang="zh-CN" dirty="0"/>
              <a:t>LCNN</a:t>
            </a:r>
            <a:r>
              <a:rPr lang="zh-CN" altLang="en-US" dirty="0"/>
              <a:t>，这个网络主要做的是负载均衡，将前几个时刻的车流以及预测的下一个时刻的车流</a:t>
            </a:r>
            <a:r>
              <a:rPr lang="en-US" altLang="zh-CN" dirty="0" err="1"/>
              <a:t>concat</a:t>
            </a:r>
            <a:r>
              <a:rPr lang="zh-CN" altLang="en-US" dirty="0"/>
              <a:t>起来作为网路的输入，输出下一个时刻怎么进行负载均衡，也就是前面提到的每个区域应该向邻居区域指派多少数据代为发送。</a:t>
            </a:r>
          </a:p>
        </p:txBody>
      </p:sp>
    </p:spTree>
    <p:extLst>
      <p:ext uri="{BB962C8B-B14F-4D97-AF65-F5344CB8AC3E}">
        <p14:creationId xmlns:p14="http://schemas.microsoft.com/office/powerpoint/2010/main" val="2967062507"/>
      </p:ext>
    </p:extLst>
  </p:cSld>
  <p:clrMapOvr>
    <a:overrideClrMapping bg1="lt1" tx1="dk1" bg2="lt2" tx2="dk2" accent1="accent1" accent2="accent2" accent3="accent3" accent4="accent4" accent5="accent5" accent6="accent6" hlink="hlink" folHlink="folHlink"/>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5362" name="幻灯片图像占位符 1"/>
          <p:cNvSpPr>
            <a:spLocks noGrp="1" noRot="1" noChangeAspect="1" noChangeArrowheads="1" noTextEdit="1"/>
          </p:cNvSpPr>
          <p:nvPr>
            <p:ph type="sldImg" idx="4294967295"/>
          </p:nvPr>
        </p:nvSpPr>
        <p:spPr>
          <a:xfrm>
            <a:off x="1554163" y="1570038"/>
            <a:ext cx="6035675" cy="4525962"/>
          </a:xfrm>
          <a:ln/>
          <a:extLst>
            <a:ext uri="{91240B29-F687-4f45-9708-019B960494DF}">
              <a14:hiddenLine xmlns="" xmlns:a14="http://schemas.microsoft.com/office/drawing/2010/main" w="12700">
                <a:solidFill>
                  <a:srgbClr val="000000"/>
                </a:solidFill>
                <a:miter lim="800000"/>
                <a:headEnd/>
                <a:tailEnd/>
              </a14:hiddenLine>
            </a:ext>
          </a:extLst>
        </p:spPr>
      </p:sp>
      <p:sp>
        <p:nvSpPr>
          <p:cNvPr id="15363" name="备注占位符 2"/>
          <p:cNvSpPr>
            <a:spLocks noGrp="1" noRot="1" noChangeAspect="1" noChangeArrowheads="1"/>
          </p:cNvSpPr>
          <p:nvPr>
            <p:ph type="body" idx="1"/>
          </p:nvPr>
        </p:nvSpPr>
        <p:spPr bwMode="auto">
          <a:xfrm>
            <a:off x="457200" y="1570038"/>
            <a:ext cx="8229600" cy="4525962"/>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zh-CN" dirty="0"/>
              <a:t>1.</a:t>
            </a:r>
            <a:r>
              <a:rPr lang="zh-CN" altLang="en-US" dirty="0"/>
              <a:t>最后看一下实验结果，这部分主要是一些可视化相关的东西，展示实验的效果</a:t>
            </a:r>
            <a:endParaRPr lang="en-US" altLang="zh-CN" dirty="0"/>
          </a:p>
          <a:p>
            <a:r>
              <a:rPr lang="en-US" altLang="zh-CN" dirty="0"/>
              <a:t>2.</a:t>
            </a:r>
            <a:r>
              <a:rPr lang="zh-CN" altLang="en-US" dirty="0"/>
              <a:t>首先第一个是车流量的可视化，这个是将车流可视化叠加到北京四环区域的道路拓扑上画出来，这个主要是用</a:t>
            </a:r>
            <a:r>
              <a:rPr lang="en-US" altLang="zh-CN" dirty="0"/>
              <a:t>python</a:t>
            </a:r>
            <a:r>
              <a:rPr lang="zh-CN" altLang="en-US" dirty="0"/>
              <a:t>的</a:t>
            </a:r>
            <a:r>
              <a:rPr lang="en-US" altLang="zh-CN" dirty="0" err="1"/>
              <a:t>basemap</a:t>
            </a:r>
            <a:r>
              <a:rPr lang="zh-CN" altLang="en-US" dirty="0"/>
              <a:t>库去实现的，这是一个地图库，因为</a:t>
            </a:r>
            <a:r>
              <a:rPr lang="en-US" altLang="zh-CN" dirty="0" err="1"/>
              <a:t>basemap</a:t>
            </a:r>
            <a:r>
              <a:rPr lang="zh-CN" altLang="en-US" dirty="0"/>
              <a:t>默认只显示到省级别，所以得自己去找开源的北京市内的道路</a:t>
            </a:r>
            <a:r>
              <a:rPr lang="en-US" altLang="zh-CN" dirty="0"/>
              <a:t>shapefile</a:t>
            </a:r>
            <a:r>
              <a:rPr lang="zh-CN" altLang="en-US" dirty="0"/>
              <a:t>叠加到后面空白的地图上去，最后就是把车流量网格叠加上去了。</a:t>
            </a:r>
            <a:endParaRPr lang="en-US" altLang="zh-CN" dirty="0"/>
          </a:p>
          <a:p>
            <a:r>
              <a:rPr lang="en-US" altLang="zh-CN" dirty="0"/>
              <a:t>3.</a:t>
            </a:r>
            <a:r>
              <a:rPr lang="zh-CN" altLang="en-US" dirty="0"/>
              <a:t>左边是网格风格的，右边是</a:t>
            </a:r>
            <a:r>
              <a:rPr lang="en" altLang="zh-CN" sz="1200" b="0" i="0" kern="1200" dirty="0">
                <a:solidFill>
                  <a:schemeClr val="tx1"/>
                </a:solidFill>
                <a:effectLst/>
                <a:latin typeface="Arial" panose="020B0604020202020204" pitchFamily="34" charset="0"/>
                <a:ea typeface="+mn-ea"/>
                <a:cs typeface="+mn-cs"/>
              </a:rPr>
              <a:t>Heat Map</a:t>
            </a:r>
            <a:r>
              <a:rPr lang="zh-CN" altLang="en" sz="1200" b="0" i="0" kern="1200" dirty="0">
                <a:solidFill>
                  <a:schemeClr val="tx1"/>
                </a:solidFill>
                <a:effectLst/>
                <a:latin typeface="Arial" panose="020B0604020202020204" pitchFamily="34" charset="0"/>
                <a:ea typeface="+mn-ea"/>
                <a:cs typeface="+mn-cs"/>
              </a:rPr>
              <a:t>风格</a:t>
            </a:r>
            <a:r>
              <a:rPr lang="zh-CN" altLang="en-US" sz="1200" b="0" i="0" kern="1200" dirty="0">
                <a:solidFill>
                  <a:schemeClr val="tx1"/>
                </a:solidFill>
                <a:effectLst/>
                <a:latin typeface="Arial" panose="020B0604020202020204" pitchFamily="34" charset="0"/>
                <a:ea typeface="+mn-ea"/>
                <a:cs typeface="+mn-cs"/>
              </a:rPr>
              <a:t>的，车流量叠加起来还是有北京道路拓扑的样子的</a:t>
            </a:r>
            <a:endParaRPr lang="zh-CN" altLang="en-US" dirty="0"/>
          </a:p>
        </p:txBody>
      </p:sp>
    </p:spTree>
    <p:extLst>
      <p:ext uri="{BB962C8B-B14F-4D97-AF65-F5344CB8AC3E}">
        <p14:creationId xmlns:p14="http://schemas.microsoft.com/office/powerpoint/2010/main" val="2967062507"/>
      </p:ext>
    </p:extLst>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5362" name="幻灯片图像占位符 1"/>
          <p:cNvSpPr>
            <a:spLocks noGrp="1" noRot="1" noChangeAspect="1" noChangeArrowheads="1" noTextEdit="1"/>
          </p:cNvSpPr>
          <p:nvPr>
            <p:ph type="sldImg" idx="4294967295"/>
          </p:nvPr>
        </p:nvSpPr>
        <p:spPr>
          <a:xfrm>
            <a:off x="1554163" y="1570038"/>
            <a:ext cx="6035675" cy="4525962"/>
          </a:xfrm>
          <a:ln/>
          <a:extLst>
            <a:ext uri="{91240B29-F687-4f45-9708-019B960494DF}">
              <a14:hiddenLine xmlns="" xmlns:a14="http://schemas.microsoft.com/office/drawing/2010/main" w="12700">
                <a:solidFill>
                  <a:srgbClr val="000000"/>
                </a:solidFill>
                <a:miter lim="800000"/>
                <a:headEnd/>
                <a:tailEnd/>
              </a14:hiddenLine>
            </a:ext>
          </a:extLst>
        </p:spPr>
      </p:sp>
      <p:sp>
        <p:nvSpPr>
          <p:cNvPr id="15363" name="备注占位符 2"/>
          <p:cNvSpPr>
            <a:spLocks noGrp="1" noRot="1" noChangeAspect="1" noChangeArrowheads="1"/>
          </p:cNvSpPr>
          <p:nvPr>
            <p:ph type="body" idx="1"/>
          </p:nvPr>
        </p:nvSpPr>
        <p:spPr bwMode="auto">
          <a:xfrm>
            <a:off x="457200" y="1570038"/>
            <a:ext cx="8229600" cy="4525962"/>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zh-CN" dirty="0"/>
              <a:t>1.</a:t>
            </a:r>
            <a:r>
              <a:rPr lang="zh-CN" altLang="en-US" dirty="0"/>
              <a:t>然后是</a:t>
            </a:r>
            <a:r>
              <a:rPr lang="en-US" altLang="zh-CN" dirty="0"/>
              <a:t>PCNN</a:t>
            </a:r>
            <a:r>
              <a:rPr lang="zh-CN" altLang="en-US" dirty="0"/>
              <a:t>的参数分析，主要是</a:t>
            </a:r>
            <a:r>
              <a:rPr lang="en-US" altLang="zh-CN" dirty="0"/>
              <a:t>CNN</a:t>
            </a:r>
            <a:r>
              <a:rPr lang="zh-CN" altLang="en-US" dirty="0"/>
              <a:t>网络结构方面的一些参数，比如卷积层数啊，卷积核个数啊，还有输入是前几个时刻的车流等等。</a:t>
            </a:r>
            <a:endParaRPr lang="en-US" altLang="zh-CN" dirty="0"/>
          </a:p>
          <a:p>
            <a:r>
              <a:rPr lang="en-US" altLang="zh-CN" dirty="0"/>
              <a:t>2.</a:t>
            </a:r>
            <a:r>
              <a:rPr lang="zh-CN" altLang="en-US" dirty="0"/>
              <a:t>这里我们分别测试了</a:t>
            </a:r>
            <a:r>
              <a:rPr lang="en-US" altLang="zh-CN" dirty="0"/>
              <a:t>2</a:t>
            </a:r>
            <a:r>
              <a:rPr lang="zh-CN" altLang="en-US" dirty="0"/>
              <a:t>，</a:t>
            </a:r>
            <a:r>
              <a:rPr lang="en-US" altLang="zh-CN" dirty="0"/>
              <a:t>3</a:t>
            </a:r>
            <a:r>
              <a:rPr lang="zh-CN" altLang="en-US" dirty="0"/>
              <a:t>，</a:t>
            </a:r>
            <a:r>
              <a:rPr lang="en-US" altLang="zh-CN" dirty="0"/>
              <a:t>4</a:t>
            </a:r>
            <a:r>
              <a:rPr lang="zh-CN" altLang="en-US" dirty="0"/>
              <a:t>个卷积层加上两个全联接层，还有对应层的卷积核的个数等等，还有</a:t>
            </a:r>
            <a:r>
              <a:rPr lang="en-US" altLang="zh-CN" dirty="0"/>
              <a:t>l</a:t>
            </a:r>
            <a:r>
              <a:rPr lang="zh-CN" altLang="en-US" dirty="0"/>
              <a:t>表示的是前几个时刻</a:t>
            </a:r>
            <a:r>
              <a:rPr lang="en-US" altLang="zh-CN" dirty="0" err="1"/>
              <a:t>concat</a:t>
            </a:r>
            <a:r>
              <a:rPr lang="zh-CN" altLang="en-US" dirty="0"/>
              <a:t>起来作为</a:t>
            </a:r>
            <a:r>
              <a:rPr lang="en-US" altLang="zh-CN" dirty="0"/>
              <a:t>PCNN</a:t>
            </a:r>
            <a:r>
              <a:rPr lang="zh-CN" altLang="en-US" dirty="0"/>
              <a:t>的输入</a:t>
            </a:r>
          </a:p>
        </p:txBody>
      </p:sp>
    </p:spTree>
    <p:extLst>
      <p:ext uri="{BB962C8B-B14F-4D97-AF65-F5344CB8AC3E}">
        <p14:creationId xmlns:p14="http://schemas.microsoft.com/office/powerpoint/2010/main" val="3759117510"/>
      </p:ext>
    </p:extLst>
  </p:cSld>
  <p:clrMapOvr>
    <a:overrideClrMapping bg1="lt1" tx1="dk1" bg2="lt2" tx2="dk2" accent1="accent1" accent2="accent2" accent3="accent3" accent4="accent4" accent5="accent5" accent6="accent6" hlink="hlink" folHlink="folHlink"/>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5362" name="幻灯片图像占位符 1"/>
          <p:cNvSpPr>
            <a:spLocks noGrp="1" noRot="1" noChangeAspect="1" noChangeArrowheads="1" noTextEdit="1"/>
          </p:cNvSpPr>
          <p:nvPr>
            <p:ph type="sldImg" idx="4294967295"/>
          </p:nvPr>
        </p:nvSpPr>
        <p:spPr>
          <a:xfrm>
            <a:off x="1554163" y="1570038"/>
            <a:ext cx="6035675" cy="4525962"/>
          </a:xfrm>
          <a:ln/>
          <a:extLst>
            <a:ext uri="{91240B29-F687-4f45-9708-019B960494DF}">
              <a14:hiddenLine xmlns="" xmlns:a14="http://schemas.microsoft.com/office/drawing/2010/main" w="12700">
                <a:solidFill>
                  <a:srgbClr val="000000"/>
                </a:solidFill>
                <a:miter lim="800000"/>
                <a:headEnd/>
                <a:tailEnd/>
              </a14:hiddenLine>
            </a:ext>
          </a:extLst>
        </p:spPr>
      </p:sp>
      <p:sp>
        <p:nvSpPr>
          <p:cNvPr id="15363" name="备注占位符 2"/>
          <p:cNvSpPr>
            <a:spLocks noGrp="1" noRot="1" noChangeAspect="1" noChangeArrowheads="1"/>
          </p:cNvSpPr>
          <p:nvPr>
            <p:ph type="body" idx="1"/>
          </p:nvPr>
        </p:nvSpPr>
        <p:spPr bwMode="auto">
          <a:xfrm>
            <a:off x="457200" y="1570038"/>
            <a:ext cx="8229600" cy="4525962"/>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zh-CN" dirty="0"/>
              <a:t>1.</a:t>
            </a:r>
            <a:r>
              <a:rPr lang="zh-CN" altLang="en-US" dirty="0"/>
              <a:t>然后再来看一下</a:t>
            </a:r>
            <a:r>
              <a:rPr lang="en-US" altLang="zh-CN" dirty="0"/>
              <a:t>PCNN</a:t>
            </a:r>
            <a:r>
              <a:rPr lang="zh-CN" altLang="en-US" dirty="0"/>
              <a:t>预测车流量和其它一些方法的对比，主要包括一些传统的方法</a:t>
            </a:r>
            <a:r>
              <a:rPr lang="en-US" altLang="zh-CN" dirty="0"/>
              <a:t>KNN,OLS,RF</a:t>
            </a:r>
            <a:r>
              <a:rPr lang="zh-CN" altLang="en-US" dirty="0"/>
              <a:t>和其它一些神经网络相关的方法入</a:t>
            </a:r>
            <a:r>
              <a:rPr lang="en-US" altLang="zh-CN" dirty="0"/>
              <a:t>SAE</a:t>
            </a:r>
            <a:r>
              <a:rPr lang="zh-CN" altLang="en-US" dirty="0"/>
              <a:t>和</a:t>
            </a:r>
            <a:r>
              <a:rPr lang="en-US" altLang="zh-CN" dirty="0" err="1"/>
              <a:t>ST_ResNet</a:t>
            </a:r>
            <a:endParaRPr lang="en-US" altLang="zh-CN" dirty="0"/>
          </a:p>
          <a:p>
            <a:r>
              <a:rPr lang="en-US" altLang="zh-CN" dirty="0"/>
              <a:t>2.</a:t>
            </a:r>
            <a:r>
              <a:rPr lang="zh-CN" altLang="en-US" dirty="0"/>
              <a:t>首先可以看下最上面的是某个区域三天的车流入量，还有有一定的模式的</a:t>
            </a:r>
            <a:endParaRPr lang="en-US" altLang="zh-CN" dirty="0"/>
          </a:p>
          <a:p>
            <a:r>
              <a:rPr lang="en-US" altLang="zh-CN" dirty="0"/>
              <a:t>3.</a:t>
            </a:r>
            <a:r>
              <a:rPr lang="zh-CN" altLang="en-US" dirty="0"/>
              <a:t>下面是方法结果的对比，这里可能看不太清，但是红色</a:t>
            </a:r>
            <a:r>
              <a:rPr lang="en-US" altLang="zh-CN" dirty="0"/>
              <a:t>PCNN</a:t>
            </a:r>
            <a:r>
              <a:rPr lang="zh-CN" altLang="en-US" dirty="0"/>
              <a:t>的结果还是和绿色的真实值很接近的。</a:t>
            </a:r>
          </a:p>
        </p:txBody>
      </p:sp>
    </p:spTree>
    <p:extLst>
      <p:ext uri="{BB962C8B-B14F-4D97-AF65-F5344CB8AC3E}">
        <p14:creationId xmlns:p14="http://schemas.microsoft.com/office/powerpoint/2010/main" val="3826106580"/>
      </p:ext>
    </p:extLst>
  </p:cSld>
  <p:clrMapOvr>
    <a:overrideClrMapping bg1="lt1" tx1="dk1" bg2="lt2" tx2="dk2" accent1="accent1" accent2="accent2" accent3="accent3" accent4="accent4" accent5="accent5" accent6="accent6" hlink="hlink" folHlink="folHlink"/>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5362" name="幻灯片图像占位符 1"/>
          <p:cNvSpPr>
            <a:spLocks noGrp="1" noRot="1" noChangeAspect="1" noChangeArrowheads="1" noTextEdit="1"/>
          </p:cNvSpPr>
          <p:nvPr>
            <p:ph type="sldImg" idx="4294967295"/>
          </p:nvPr>
        </p:nvSpPr>
        <p:spPr>
          <a:xfrm>
            <a:off x="1554163" y="1570038"/>
            <a:ext cx="6035675" cy="4525962"/>
          </a:xfrm>
          <a:ln/>
          <a:extLst>
            <a:ext uri="{91240B29-F687-4f45-9708-019B960494DF}">
              <a14:hiddenLine xmlns="" xmlns:a14="http://schemas.microsoft.com/office/drawing/2010/main" w="12700">
                <a:solidFill>
                  <a:srgbClr val="000000"/>
                </a:solidFill>
                <a:miter lim="800000"/>
                <a:headEnd/>
                <a:tailEnd/>
              </a14:hiddenLine>
            </a:ext>
          </a:extLst>
        </p:spPr>
      </p:sp>
      <p:sp>
        <p:nvSpPr>
          <p:cNvPr id="15363" name="备注占位符 2"/>
          <p:cNvSpPr>
            <a:spLocks noGrp="1" noRot="1" noChangeAspect="1" noChangeArrowheads="1"/>
          </p:cNvSpPr>
          <p:nvPr>
            <p:ph type="body" idx="1"/>
          </p:nvPr>
        </p:nvSpPr>
        <p:spPr bwMode="auto">
          <a:xfrm>
            <a:off x="457200" y="1570038"/>
            <a:ext cx="8229600" cy="4525962"/>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zh-CN" dirty="0"/>
              <a:t>1.</a:t>
            </a:r>
            <a:r>
              <a:rPr lang="zh-CN" altLang="en-US" dirty="0"/>
              <a:t>我们换一个看的更清楚的评估指标，就是每个区域的平均误差</a:t>
            </a:r>
            <a:endParaRPr lang="en-US" altLang="zh-CN" dirty="0"/>
          </a:p>
          <a:p>
            <a:r>
              <a:rPr lang="en-US" altLang="zh-CN" dirty="0"/>
              <a:t>2.</a:t>
            </a:r>
            <a:r>
              <a:rPr lang="zh-CN" altLang="en-US" dirty="0"/>
              <a:t>可以看到最好的是</a:t>
            </a:r>
            <a:r>
              <a:rPr lang="en-US" altLang="zh-CN" dirty="0"/>
              <a:t>ST-</a:t>
            </a:r>
            <a:r>
              <a:rPr lang="en-US" altLang="zh-CN" dirty="0" err="1"/>
              <a:t>ResNet</a:t>
            </a:r>
            <a:r>
              <a:rPr lang="en-US" altLang="zh-CN" dirty="0"/>
              <a:t>,</a:t>
            </a:r>
            <a:r>
              <a:rPr lang="zh-CN" altLang="en-US" dirty="0"/>
              <a:t>其次是我们的</a:t>
            </a:r>
            <a:r>
              <a:rPr lang="en-US" altLang="zh-CN" dirty="0"/>
              <a:t>PCNN</a:t>
            </a:r>
            <a:r>
              <a:rPr lang="zh-CN" altLang="en-US" dirty="0"/>
              <a:t>，这两个比较接近，</a:t>
            </a:r>
            <a:r>
              <a:rPr lang="en-US" altLang="zh-CN" dirty="0" err="1"/>
              <a:t>st-resnet</a:t>
            </a:r>
            <a:r>
              <a:rPr lang="zh-CN" altLang="en-US" dirty="0"/>
              <a:t>是郑宇博士提出的一个比较复杂的模型，采用</a:t>
            </a:r>
            <a:r>
              <a:rPr lang="en-US" altLang="zh-CN" dirty="0"/>
              <a:t>LSTM+CNN</a:t>
            </a:r>
            <a:r>
              <a:rPr lang="zh-CN" altLang="en-US" dirty="0"/>
              <a:t>，所以效果比我们好点，但是我们参数量比他小很多</a:t>
            </a:r>
            <a:endParaRPr lang="en-US" altLang="zh-CN" dirty="0"/>
          </a:p>
          <a:p>
            <a:r>
              <a:rPr lang="en-US" altLang="zh-CN" dirty="0"/>
              <a:t>3.</a:t>
            </a:r>
            <a:r>
              <a:rPr lang="zh-CN" altLang="en-US" dirty="0"/>
              <a:t>其它的差的比较多，另外一个神经网络模型比较老，就是普通神经网络并没有用</a:t>
            </a:r>
            <a:r>
              <a:rPr lang="en-US" altLang="zh-CN" dirty="0"/>
              <a:t>CNN</a:t>
            </a:r>
            <a:r>
              <a:rPr lang="zh-CN" altLang="en-US" dirty="0"/>
              <a:t>或者</a:t>
            </a:r>
            <a:r>
              <a:rPr lang="en-US" altLang="zh-CN" dirty="0"/>
              <a:t>LSTM</a:t>
            </a:r>
            <a:r>
              <a:rPr lang="zh-CN" altLang="en-US" dirty="0"/>
              <a:t>，激活函数都是</a:t>
            </a:r>
            <a:r>
              <a:rPr lang="en-US" altLang="zh-CN" dirty="0" err="1"/>
              <a:t>sigimod</a:t>
            </a:r>
            <a:r>
              <a:rPr lang="zh-CN" altLang="en-US" dirty="0"/>
              <a:t>，效果比较差</a:t>
            </a:r>
          </a:p>
        </p:txBody>
      </p:sp>
    </p:spTree>
    <p:extLst>
      <p:ext uri="{BB962C8B-B14F-4D97-AF65-F5344CB8AC3E}">
        <p14:creationId xmlns:p14="http://schemas.microsoft.com/office/powerpoint/2010/main" val="2560536299"/>
      </p:ext>
    </p:extLst>
  </p:cSld>
  <p:clrMapOvr>
    <a:overrideClrMapping bg1="lt1" tx1="dk1" bg2="lt2" tx2="dk2" accent1="accent1" accent2="accent2" accent3="accent3" accent4="accent4" accent5="accent5" accent6="accent6" hlink="hlink" folHlink="folHlink"/>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5362" name="幻灯片图像占位符 1"/>
          <p:cNvSpPr>
            <a:spLocks noGrp="1" noRot="1" noChangeAspect="1" noChangeArrowheads="1" noTextEdit="1"/>
          </p:cNvSpPr>
          <p:nvPr>
            <p:ph type="sldImg" idx="4294967295"/>
          </p:nvPr>
        </p:nvSpPr>
        <p:spPr>
          <a:xfrm>
            <a:off x="1554163" y="1570038"/>
            <a:ext cx="6035675" cy="4525962"/>
          </a:xfrm>
          <a:ln/>
          <a:extLst>
            <a:ext uri="{91240B29-F687-4f45-9708-019B960494DF}">
              <a14:hiddenLine xmlns="" xmlns:a14="http://schemas.microsoft.com/office/drawing/2010/main" w="12700">
                <a:solidFill>
                  <a:srgbClr val="000000"/>
                </a:solidFill>
                <a:miter lim="800000"/>
                <a:headEnd/>
                <a:tailEnd/>
              </a14:hiddenLine>
            </a:ext>
          </a:extLst>
        </p:spPr>
      </p:sp>
      <p:sp>
        <p:nvSpPr>
          <p:cNvPr id="15363" name="备注占位符 2"/>
          <p:cNvSpPr>
            <a:spLocks noGrp="1" noRot="1" noChangeAspect="1" noChangeArrowheads="1"/>
          </p:cNvSpPr>
          <p:nvPr>
            <p:ph type="body" idx="1"/>
          </p:nvPr>
        </p:nvSpPr>
        <p:spPr bwMode="auto">
          <a:xfrm>
            <a:off x="457200" y="1570038"/>
            <a:ext cx="8229600" cy="4525962"/>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zh-CN" dirty="0"/>
              <a:t>1.</a:t>
            </a:r>
            <a:r>
              <a:rPr lang="zh-CN" altLang="en-US" dirty="0"/>
              <a:t>这是</a:t>
            </a:r>
            <a:r>
              <a:rPr lang="en-US" altLang="zh-CN" dirty="0"/>
              <a:t>LCNN</a:t>
            </a:r>
            <a:r>
              <a:rPr lang="zh-CN" altLang="en-US" dirty="0"/>
              <a:t>的参数和</a:t>
            </a:r>
            <a:r>
              <a:rPr lang="en-US" altLang="zh-CN" dirty="0"/>
              <a:t>PCNN</a:t>
            </a:r>
            <a:r>
              <a:rPr lang="zh-CN" altLang="en-US" dirty="0"/>
              <a:t>类似，主要是网络层数，卷积核数，输入输出参数，就不细看了。</a:t>
            </a:r>
          </a:p>
        </p:txBody>
      </p:sp>
    </p:spTree>
    <p:extLst>
      <p:ext uri="{BB962C8B-B14F-4D97-AF65-F5344CB8AC3E}">
        <p14:creationId xmlns:p14="http://schemas.microsoft.com/office/powerpoint/2010/main" val="2674818354"/>
      </p:ext>
    </p:extLst>
  </p:cSld>
  <p:clrMapOvr>
    <a:overrideClrMapping bg1="lt1" tx1="dk1" bg2="lt2" tx2="dk2" accent1="accent1" accent2="accent2" accent3="accent3" accent4="accent4" accent5="accent5" accent6="accent6" hlink="hlink" folHlink="folHlink"/>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5362" name="幻灯片图像占位符 1"/>
          <p:cNvSpPr>
            <a:spLocks noGrp="1" noRot="1" noChangeAspect="1" noChangeArrowheads="1" noTextEdit="1"/>
          </p:cNvSpPr>
          <p:nvPr>
            <p:ph type="sldImg" idx="4294967295"/>
          </p:nvPr>
        </p:nvSpPr>
        <p:spPr>
          <a:xfrm>
            <a:off x="1554163" y="1570038"/>
            <a:ext cx="6035675" cy="4525962"/>
          </a:xfrm>
          <a:ln/>
          <a:extLst>
            <a:ext uri="{91240B29-F687-4f45-9708-019B960494DF}">
              <a14:hiddenLine xmlns="" xmlns:a14="http://schemas.microsoft.com/office/drawing/2010/main" w="12700">
                <a:solidFill>
                  <a:srgbClr val="000000"/>
                </a:solidFill>
                <a:miter lim="800000"/>
                <a:headEnd/>
                <a:tailEnd/>
              </a14:hiddenLine>
            </a:ext>
          </a:extLst>
        </p:spPr>
      </p:sp>
      <p:sp>
        <p:nvSpPr>
          <p:cNvPr id="15363" name="备注占位符 2"/>
          <p:cNvSpPr>
            <a:spLocks noGrp="1" noRot="1" noChangeAspect="1" noChangeArrowheads="1"/>
          </p:cNvSpPr>
          <p:nvPr>
            <p:ph type="body" idx="1"/>
          </p:nvPr>
        </p:nvSpPr>
        <p:spPr bwMode="auto">
          <a:xfrm>
            <a:off x="457200" y="1570038"/>
            <a:ext cx="8229600" cy="4525962"/>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zh-CN" dirty="0"/>
              <a:t>1.</a:t>
            </a:r>
            <a:r>
              <a:rPr lang="zh-CN" altLang="en-US" dirty="0"/>
              <a:t>这是负载均衡的结果对比，黄色的是不进行负载均衡的不能发送的数据的总量，</a:t>
            </a:r>
            <a:r>
              <a:rPr lang="en-US" altLang="zh-CN" dirty="0"/>
              <a:t>E2LB</a:t>
            </a:r>
            <a:r>
              <a:rPr lang="zh-CN" altLang="en-US" dirty="0"/>
              <a:t>是用联合训练的网络进行负载均衡之后的结果，</a:t>
            </a:r>
            <a:r>
              <a:rPr lang="en-US" altLang="zh-CN" dirty="0"/>
              <a:t>LCNN</a:t>
            </a:r>
            <a:r>
              <a:rPr lang="zh-CN" altLang="en-US" dirty="0"/>
              <a:t>是单独训练</a:t>
            </a:r>
            <a:r>
              <a:rPr lang="en-US" altLang="zh-CN" dirty="0" err="1"/>
              <a:t>lcnn</a:t>
            </a:r>
            <a:r>
              <a:rPr lang="zh-CN" altLang="en-US" dirty="0"/>
              <a:t>网络然后负载均衡的结果，</a:t>
            </a:r>
            <a:r>
              <a:rPr lang="en-US" altLang="zh-CN" dirty="0"/>
              <a:t>CRE</a:t>
            </a:r>
            <a:r>
              <a:rPr lang="zh-CN" altLang="en-US" dirty="0"/>
              <a:t>是比较早的一个负载均衡的方法，可以看出红色的和绿色的是最接近的。</a:t>
            </a:r>
          </a:p>
        </p:txBody>
      </p:sp>
    </p:spTree>
    <p:extLst>
      <p:ext uri="{BB962C8B-B14F-4D97-AF65-F5344CB8AC3E}">
        <p14:creationId xmlns:p14="http://schemas.microsoft.com/office/powerpoint/2010/main" val="3146295937"/>
      </p:ext>
    </p:extLst>
  </p:cSld>
  <p:clrMapOvr>
    <a:overrideClrMapping bg1="lt1" tx1="dk1" bg2="lt2" tx2="dk2" accent1="accent1" accent2="accent2" accent3="accent3" accent4="accent4" accent5="accent5" accent6="accent6" hlink="hlink" folHlink="folHlink"/>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5362" name="幻灯片图像占位符 1"/>
          <p:cNvSpPr>
            <a:spLocks noGrp="1" noRot="1" noChangeAspect="1" noChangeArrowheads="1" noTextEdit="1"/>
          </p:cNvSpPr>
          <p:nvPr>
            <p:ph type="sldImg" idx="4294967295"/>
          </p:nvPr>
        </p:nvSpPr>
        <p:spPr>
          <a:xfrm>
            <a:off x="1554163" y="1570038"/>
            <a:ext cx="6035675" cy="4525962"/>
          </a:xfrm>
          <a:ln/>
          <a:extLst>
            <a:ext uri="{91240B29-F687-4f45-9708-019B960494DF}">
              <a14:hiddenLine xmlns="" xmlns:a14="http://schemas.microsoft.com/office/drawing/2010/main" w="12700">
                <a:solidFill>
                  <a:srgbClr val="000000"/>
                </a:solidFill>
                <a:miter lim="800000"/>
                <a:headEnd/>
                <a:tailEnd/>
              </a14:hiddenLine>
            </a:ext>
          </a:extLst>
        </p:spPr>
      </p:sp>
      <p:sp>
        <p:nvSpPr>
          <p:cNvPr id="15363" name="备注占位符 2"/>
          <p:cNvSpPr>
            <a:spLocks noGrp="1" noRot="1" noChangeAspect="1" noChangeArrowheads="1"/>
          </p:cNvSpPr>
          <p:nvPr>
            <p:ph type="body" idx="1"/>
          </p:nvPr>
        </p:nvSpPr>
        <p:spPr bwMode="auto">
          <a:xfrm>
            <a:off x="457200" y="1570038"/>
            <a:ext cx="8229600" cy="4525962"/>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dirty="0"/>
          </a:p>
        </p:txBody>
      </p:sp>
    </p:spTree>
    <p:extLst>
      <p:ext uri="{BB962C8B-B14F-4D97-AF65-F5344CB8AC3E}">
        <p14:creationId xmlns:p14="http://schemas.microsoft.com/office/powerpoint/2010/main" val="2557611945"/>
      </p:ext>
    </p:extLst>
  </p:cSld>
  <p:clrMapOvr>
    <a:overrideClrMapping bg1="lt1" tx1="dk1" bg2="lt2" tx2="dk2" accent1="accent1" accent2="accent2" accent3="accent3" accent4="accent4" accent5="accent5" accent6="accent6" hlink="hlink" folHlink="folHlink"/>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5362" name="幻灯片图像占位符 1"/>
          <p:cNvSpPr>
            <a:spLocks noGrp="1" noRot="1" noChangeAspect="1" noChangeArrowheads="1" noTextEdit="1"/>
          </p:cNvSpPr>
          <p:nvPr>
            <p:ph type="sldImg" idx="4294967295"/>
          </p:nvPr>
        </p:nvSpPr>
        <p:spPr>
          <a:xfrm>
            <a:off x="1554163" y="1570038"/>
            <a:ext cx="6035675" cy="4525962"/>
          </a:xfrm>
          <a:ln/>
          <a:extLst>
            <a:ext uri="{91240B29-F687-4f45-9708-019B960494DF}">
              <a14:hiddenLine xmlns="" xmlns:a14="http://schemas.microsoft.com/office/drawing/2010/main" w="12700">
                <a:solidFill>
                  <a:srgbClr val="000000"/>
                </a:solidFill>
                <a:miter lim="800000"/>
                <a:headEnd/>
                <a:tailEnd/>
              </a14:hiddenLine>
            </a:ext>
          </a:extLst>
        </p:spPr>
      </p:sp>
      <p:sp>
        <p:nvSpPr>
          <p:cNvPr id="15363" name="备注占位符 2"/>
          <p:cNvSpPr>
            <a:spLocks noGrp="1" noRot="1" noChangeAspect="1" noChangeArrowheads="1"/>
          </p:cNvSpPr>
          <p:nvPr>
            <p:ph type="body" idx="1"/>
          </p:nvPr>
        </p:nvSpPr>
        <p:spPr bwMode="auto">
          <a:xfrm>
            <a:off x="457200" y="1570038"/>
            <a:ext cx="8229600" cy="4525962"/>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dirty="0"/>
          </a:p>
        </p:txBody>
      </p:sp>
    </p:spTree>
    <p:extLst>
      <p:ext uri="{BB962C8B-B14F-4D97-AF65-F5344CB8AC3E}">
        <p14:creationId xmlns:p14="http://schemas.microsoft.com/office/powerpoint/2010/main" val="3895863960"/>
      </p:ext>
    </p:extLst>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5362" name="幻灯片图像占位符 1"/>
          <p:cNvSpPr>
            <a:spLocks noGrp="1" noRot="1" noChangeAspect="1" noChangeArrowheads="1" noTextEdit="1"/>
          </p:cNvSpPr>
          <p:nvPr>
            <p:ph type="sldImg" idx="4294967295"/>
          </p:nvPr>
        </p:nvSpPr>
        <p:spPr>
          <a:xfrm>
            <a:off x="1554163" y="1570038"/>
            <a:ext cx="6035675" cy="4525962"/>
          </a:xfrm>
          <a:ln/>
          <a:extLst>
            <a:ext uri="{91240B29-F687-4f45-9708-019B960494DF}">
              <a14:hiddenLine xmlns="" xmlns:a14="http://schemas.microsoft.com/office/drawing/2010/main" w="12700">
                <a:solidFill>
                  <a:srgbClr val="000000"/>
                </a:solidFill>
                <a:miter lim="800000"/>
                <a:headEnd/>
                <a:tailEnd/>
              </a14:hiddenLine>
            </a:ext>
          </a:extLst>
        </p:spPr>
      </p:sp>
      <p:sp>
        <p:nvSpPr>
          <p:cNvPr id="15363" name="备注占位符 2"/>
          <p:cNvSpPr>
            <a:spLocks noGrp="1" noRot="1" noChangeAspect="1" noChangeArrowheads="1"/>
          </p:cNvSpPr>
          <p:nvPr>
            <p:ph type="body" idx="1"/>
          </p:nvPr>
        </p:nvSpPr>
        <p:spPr bwMode="auto">
          <a:xfrm>
            <a:off x="457200" y="1570038"/>
            <a:ext cx="8229600" cy="4525962"/>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dirty="0"/>
              <a:t>主要分上面这几点来讲，首先，来了一个多星期了还没正式做个自我介绍，正好借这个机会做个简单的自我介绍。</a:t>
            </a:r>
            <a:endParaRPr lang="en-US" altLang="zh-CN" dirty="0"/>
          </a:p>
          <a:p>
            <a:r>
              <a:rPr lang="zh-CN" altLang="en-US" dirty="0"/>
              <a:t>其次，讲一下论文的背景，这部分主要是讲论文解决的是什么场景下的什么问题。</a:t>
            </a:r>
            <a:endParaRPr lang="en-US" altLang="zh-CN" dirty="0"/>
          </a:p>
          <a:p>
            <a:r>
              <a:rPr lang="zh-CN" altLang="en-US" dirty="0"/>
              <a:t>然后，介绍一下论文主要思路，如何解决上面提到的问题</a:t>
            </a:r>
            <a:endParaRPr lang="en-US" altLang="zh-CN" dirty="0"/>
          </a:p>
          <a:p>
            <a:r>
              <a:rPr lang="zh-CN" altLang="en-US" dirty="0"/>
              <a:t>最后是论文的实验结果，这部分主要是包含一些可视化的结果展示，论文比较重要的一点是能将你的方法的效果很好的展现给别人看，而最好的展示结果就是画图，你总不能给人看一堆干巴巴的数据吧。</a:t>
            </a:r>
          </a:p>
        </p:txBody>
      </p:sp>
    </p:spTree>
    <p:extLst>
      <p:ext uri="{BB962C8B-B14F-4D97-AF65-F5344CB8AC3E}">
        <p14:creationId xmlns:p14="http://schemas.microsoft.com/office/powerpoint/2010/main" val="2967062507"/>
      </p:ext>
    </p:extLst>
  </p:cSld>
  <p:clrMapOvr>
    <a:overrideClrMapping bg1="lt1" tx1="dk1" bg2="lt2" tx2="dk2" accent1="accent1" accent2="accent2" accent3="accent3" accent4="accent4" accent5="accent5" accent6="accent6" hlink="hlink" folHlink="folHlink"/>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5362" name="幻灯片图像占位符 1"/>
          <p:cNvSpPr>
            <a:spLocks noGrp="1" noRot="1" noChangeAspect="1" noChangeArrowheads="1" noTextEdit="1"/>
          </p:cNvSpPr>
          <p:nvPr>
            <p:ph type="sldImg" idx="4294967295"/>
          </p:nvPr>
        </p:nvSpPr>
        <p:spPr>
          <a:xfrm>
            <a:off x="1554163" y="1570038"/>
            <a:ext cx="6035675" cy="4525962"/>
          </a:xfrm>
          <a:ln/>
          <a:extLst>
            <a:ext uri="{91240B29-F687-4f45-9708-019B960494DF}">
              <a14:hiddenLine xmlns="" xmlns:a14="http://schemas.microsoft.com/office/drawing/2010/main" w="12700">
                <a:solidFill>
                  <a:srgbClr val="000000"/>
                </a:solidFill>
                <a:miter lim="800000"/>
                <a:headEnd/>
                <a:tailEnd/>
              </a14:hiddenLine>
            </a:ext>
          </a:extLst>
        </p:spPr>
      </p:sp>
      <p:sp>
        <p:nvSpPr>
          <p:cNvPr id="15363" name="备注占位符 2"/>
          <p:cNvSpPr>
            <a:spLocks noGrp="1" noRot="1" noChangeAspect="1" noChangeArrowheads="1"/>
          </p:cNvSpPr>
          <p:nvPr>
            <p:ph type="body" idx="1"/>
          </p:nvPr>
        </p:nvSpPr>
        <p:spPr bwMode="auto">
          <a:xfrm>
            <a:off x="457200" y="1570038"/>
            <a:ext cx="8229600" cy="4525962"/>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dirty="0"/>
          </a:p>
        </p:txBody>
      </p:sp>
    </p:spTree>
    <p:extLst>
      <p:ext uri="{BB962C8B-B14F-4D97-AF65-F5344CB8AC3E}">
        <p14:creationId xmlns:p14="http://schemas.microsoft.com/office/powerpoint/2010/main" val="2967062507"/>
      </p:ext>
    </p:extLst>
  </p:cSld>
  <p:clrMapOvr>
    <a:overrideClrMapping bg1="lt1" tx1="dk1" bg2="lt2" tx2="dk2" accent1="accent1" accent2="accent2" accent3="accent3" accent4="accent4" accent5="accent5" accent6="accent6" hlink="hlink" folHlink="folHlink"/>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kumimoji="1" lang="zh-CN" altLang="en-US" dirty="0"/>
          </a:p>
        </p:txBody>
      </p:sp>
      <p:sp>
        <p:nvSpPr>
          <p:cNvPr id="4" name="日期占位符 3"/>
          <p:cNvSpPr>
            <a:spLocks noGrp="1"/>
          </p:cNvSpPr>
          <p:nvPr>
            <p:ph type="dt" idx="10"/>
          </p:nvPr>
        </p:nvSpPr>
        <p:spPr/>
        <p:txBody>
          <a:bodyPr/>
          <a:lstStyle/>
          <a:p>
            <a:pPr>
              <a:defRPr/>
            </a:pPr>
            <a:fld id="{A0CE2AFA-5840-48AC-8FB6-43D10EB231AD}" type="datetime1">
              <a:rPr lang="zh-CN" altLang="en-US" smtClean="0"/>
              <a:pPr>
                <a:defRPr/>
              </a:pPr>
              <a:t>2018/7/11</a:t>
            </a:fld>
            <a:endParaRPr lang="zh-CN" altLang="en-US" sz="1200"/>
          </a:p>
        </p:txBody>
      </p:sp>
      <p:sp>
        <p:nvSpPr>
          <p:cNvPr id="5" name="幻灯片编号占位符 4"/>
          <p:cNvSpPr>
            <a:spLocks noGrp="1"/>
          </p:cNvSpPr>
          <p:nvPr>
            <p:ph type="sldNum" sz="quarter" idx="11"/>
          </p:nvPr>
        </p:nvSpPr>
        <p:spPr/>
        <p:txBody>
          <a:bodyPr/>
          <a:lstStyle/>
          <a:p>
            <a:pPr>
              <a:defRPr/>
            </a:pPr>
            <a:fld id="{A0E4A213-2780-4EF5-B44A-6706338DD936}" type="slidenum">
              <a:rPr lang="zh-CN" altLang="en-US" smtClean="0"/>
              <a:pPr>
                <a:defRPr/>
              </a:pPr>
              <a:t>21</a:t>
            </a:fld>
            <a:endParaRPr lang="zh-CN" altLang="en-US" sz="1200">
              <a:latin typeface="Calibri" panose="020F0502020204030204" pitchFamily="34" charset="0"/>
            </a:endParaRPr>
          </a:p>
        </p:txBody>
      </p:sp>
    </p:spTree>
    <p:extLst>
      <p:ext uri="{BB962C8B-B14F-4D97-AF65-F5344CB8AC3E}">
        <p14:creationId xmlns:p14="http://schemas.microsoft.com/office/powerpoint/2010/main" val="1491502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5362" name="幻灯片图像占位符 1"/>
          <p:cNvSpPr>
            <a:spLocks noGrp="1" noRot="1" noChangeAspect="1" noChangeArrowheads="1" noTextEdit="1"/>
          </p:cNvSpPr>
          <p:nvPr>
            <p:ph type="sldImg" idx="4294967295"/>
          </p:nvPr>
        </p:nvSpPr>
        <p:spPr>
          <a:xfrm>
            <a:off x="1554163" y="1570038"/>
            <a:ext cx="6035675" cy="4525962"/>
          </a:xfrm>
          <a:ln/>
          <a:extLst>
            <a:ext uri="{91240B29-F687-4f45-9708-019B960494DF}">
              <a14:hiddenLine xmlns="" xmlns:a14="http://schemas.microsoft.com/office/drawing/2010/main" w="12700">
                <a:solidFill>
                  <a:srgbClr val="000000"/>
                </a:solidFill>
                <a:miter lim="800000"/>
                <a:headEnd/>
                <a:tailEnd/>
              </a14:hiddenLine>
            </a:ext>
          </a:extLst>
        </p:spPr>
      </p:sp>
      <p:sp>
        <p:nvSpPr>
          <p:cNvPr id="15363" name="备注占位符 2"/>
          <p:cNvSpPr>
            <a:spLocks noGrp="1" noRot="1" noChangeAspect="1" noChangeArrowheads="1"/>
          </p:cNvSpPr>
          <p:nvPr>
            <p:ph type="body" idx="1"/>
          </p:nvPr>
        </p:nvSpPr>
        <p:spPr bwMode="auto">
          <a:xfrm>
            <a:off x="457200" y="1570038"/>
            <a:ext cx="8229600" cy="4525962"/>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dirty="0"/>
              <a:t>大家好，我叫吴志恒，来自江西临川，</a:t>
            </a:r>
            <a:endParaRPr lang="en-US" altLang="zh-CN" dirty="0"/>
          </a:p>
          <a:p>
            <a:r>
              <a:rPr lang="zh-CN" altLang="en-US" dirty="0"/>
              <a:t>本科和硕士都在北京邮电大学，本科专业是软件工程，研究生是计科</a:t>
            </a:r>
            <a:endParaRPr lang="en-US" altLang="zh-CN" dirty="0"/>
          </a:p>
          <a:p>
            <a:r>
              <a:rPr lang="zh-CN" altLang="en-US" dirty="0"/>
              <a:t>去年</a:t>
            </a:r>
            <a:r>
              <a:rPr lang="en-US" altLang="zh-CN" dirty="0"/>
              <a:t>1</a:t>
            </a:r>
            <a:r>
              <a:rPr lang="zh-CN" altLang="en-US" dirty="0"/>
              <a:t>月份到五月分已经在咱们百度实习过，当时做的</a:t>
            </a:r>
            <a:r>
              <a:rPr lang="en-US" altLang="zh-CN" dirty="0"/>
              <a:t>ETL</a:t>
            </a:r>
            <a:r>
              <a:rPr lang="zh-CN" altLang="en-US" dirty="0"/>
              <a:t>相关的东西</a:t>
            </a:r>
            <a:endParaRPr lang="en-US" altLang="zh-CN" dirty="0"/>
          </a:p>
          <a:p>
            <a:r>
              <a:rPr lang="zh-CN" altLang="en-US" dirty="0"/>
              <a:t>然后前段时间是在腾讯地图实习，做的是文本挖掘相关的工作。</a:t>
            </a:r>
          </a:p>
        </p:txBody>
      </p:sp>
    </p:spTree>
    <p:extLst>
      <p:ext uri="{BB962C8B-B14F-4D97-AF65-F5344CB8AC3E}">
        <p14:creationId xmlns:p14="http://schemas.microsoft.com/office/powerpoint/2010/main" val="2967062507"/>
      </p:ext>
    </p:extLst>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5362" name="幻灯片图像占位符 1"/>
          <p:cNvSpPr>
            <a:spLocks noGrp="1" noRot="1" noChangeAspect="1" noChangeArrowheads="1" noTextEdit="1"/>
          </p:cNvSpPr>
          <p:nvPr>
            <p:ph type="sldImg" idx="4294967295"/>
          </p:nvPr>
        </p:nvSpPr>
        <p:spPr>
          <a:xfrm>
            <a:off x="1554163" y="1570038"/>
            <a:ext cx="6035675" cy="4525962"/>
          </a:xfrm>
          <a:ln/>
          <a:extLst>
            <a:ext uri="{91240B29-F687-4f45-9708-019B960494DF}">
              <a14:hiddenLine xmlns="" xmlns:a14="http://schemas.microsoft.com/office/drawing/2010/main" w="12700">
                <a:solidFill>
                  <a:srgbClr val="000000"/>
                </a:solidFill>
                <a:miter lim="800000"/>
                <a:headEnd/>
                <a:tailEnd/>
              </a14:hiddenLine>
            </a:ext>
          </a:extLst>
        </p:spPr>
      </p:sp>
      <p:sp>
        <p:nvSpPr>
          <p:cNvPr id="15363" name="备注占位符 2"/>
          <p:cNvSpPr>
            <a:spLocks noGrp="1" noRot="1" noChangeAspect="1" noChangeArrowheads="1"/>
          </p:cNvSpPr>
          <p:nvPr>
            <p:ph type="body" idx="1"/>
          </p:nvPr>
        </p:nvSpPr>
        <p:spPr bwMode="auto">
          <a:xfrm>
            <a:off x="457200" y="1570038"/>
            <a:ext cx="8229600" cy="4525962"/>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zh-CN" dirty="0"/>
              <a:t>1</a:t>
            </a:r>
            <a:r>
              <a:rPr lang="zh-CN" altLang="en-US" dirty="0"/>
              <a:t>好的，我们先来看论文背景，也就是我们论文要解决的是什么问题呢。</a:t>
            </a:r>
            <a:endParaRPr lang="en-US" altLang="zh-CN" dirty="0"/>
          </a:p>
          <a:p>
            <a:r>
              <a:rPr lang="en-US" altLang="zh-CN" dirty="0"/>
              <a:t>2</a:t>
            </a:r>
            <a:r>
              <a:rPr lang="zh-CN" altLang="en-US" dirty="0"/>
              <a:t>现在大家一直都在提车联网，无人驾驶等等，在其中比较重要的一点是车辆都具备联网的能力，车辆能够从网络运营商的通信基站下载和上传数据。</a:t>
            </a:r>
            <a:endParaRPr lang="en-US" altLang="zh-CN" dirty="0"/>
          </a:p>
          <a:p>
            <a:r>
              <a:rPr lang="en-US" altLang="zh-CN" dirty="0"/>
              <a:t>3</a:t>
            </a:r>
            <a:r>
              <a:rPr lang="zh-CN" altLang="en-US" dirty="0"/>
              <a:t>基站所负责的区域的车辆数量越多，基站的通信负载就越大，然而基站的负载是有限的，超过了数据就不能成功的发送。</a:t>
            </a:r>
            <a:endParaRPr lang="en-US" altLang="zh-CN" dirty="0"/>
          </a:p>
          <a:p>
            <a:r>
              <a:rPr lang="en-US" altLang="zh-CN" dirty="0"/>
              <a:t>4</a:t>
            </a:r>
            <a:r>
              <a:rPr lang="zh-CN" altLang="en-US" dirty="0"/>
              <a:t>车量在整个交通区域的分布不均匀，基站的负载也不均衡，车少的区域负载很小，车多的区域负载很大，如何解决这个问题呢。</a:t>
            </a:r>
          </a:p>
        </p:txBody>
      </p:sp>
    </p:spTree>
    <p:extLst>
      <p:ext uri="{BB962C8B-B14F-4D97-AF65-F5344CB8AC3E}">
        <p14:creationId xmlns:p14="http://schemas.microsoft.com/office/powerpoint/2010/main" val="354898749"/>
      </p:ext>
    </p:extLst>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5362" name="幻灯片图像占位符 1"/>
          <p:cNvSpPr>
            <a:spLocks noGrp="1" noRot="1" noChangeAspect="1" noChangeArrowheads="1" noTextEdit="1"/>
          </p:cNvSpPr>
          <p:nvPr>
            <p:ph type="sldImg" idx="4294967295"/>
          </p:nvPr>
        </p:nvSpPr>
        <p:spPr>
          <a:xfrm>
            <a:off x="1554163" y="1570038"/>
            <a:ext cx="6035675" cy="4525962"/>
          </a:xfrm>
          <a:ln/>
          <a:extLst>
            <a:ext uri="{91240B29-F687-4f45-9708-019B960494DF}">
              <a14:hiddenLine xmlns="" xmlns:a14="http://schemas.microsoft.com/office/drawing/2010/main" w="12700">
                <a:solidFill>
                  <a:srgbClr val="000000"/>
                </a:solidFill>
                <a:miter lim="800000"/>
                <a:headEnd/>
                <a:tailEnd/>
              </a14:hiddenLine>
            </a:ext>
          </a:extLst>
        </p:spPr>
      </p:sp>
      <p:sp>
        <p:nvSpPr>
          <p:cNvPr id="15363" name="备注占位符 2"/>
          <p:cNvSpPr>
            <a:spLocks noGrp="1" noRot="1" noChangeAspect="1" noChangeArrowheads="1"/>
          </p:cNvSpPr>
          <p:nvPr>
            <p:ph type="body" idx="1"/>
          </p:nvPr>
        </p:nvSpPr>
        <p:spPr bwMode="auto">
          <a:xfrm>
            <a:off x="457200" y="1570038"/>
            <a:ext cx="8229600" cy="4525962"/>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zh-CN" dirty="0"/>
              <a:t>1.</a:t>
            </a:r>
            <a:r>
              <a:rPr lang="zh-CN" altLang="en-US" dirty="0"/>
              <a:t>很容易想到的是将车多的区域的基站上面的一部分数据缓存到车少的基站，这种缓存只能在邻居区域之间进行，这样在车辆进入这个区域之前就能提前下载好数据</a:t>
            </a:r>
            <a:endParaRPr lang="en-US" altLang="zh-CN" dirty="0"/>
          </a:p>
          <a:p>
            <a:r>
              <a:rPr lang="en-US" altLang="zh-CN" dirty="0"/>
              <a:t>2.</a:t>
            </a:r>
            <a:r>
              <a:rPr lang="zh-CN" altLang="en-US" dirty="0"/>
              <a:t>邻居区域的定义是如右图所示的周围的</a:t>
            </a:r>
            <a:r>
              <a:rPr lang="en-US" altLang="zh-CN" dirty="0"/>
              <a:t>8</a:t>
            </a:r>
            <a:r>
              <a:rPr lang="zh-CN" altLang="en-US" dirty="0"/>
              <a:t>个区域</a:t>
            </a:r>
          </a:p>
        </p:txBody>
      </p:sp>
    </p:spTree>
    <p:extLst>
      <p:ext uri="{BB962C8B-B14F-4D97-AF65-F5344CB8AC3E}">
        <p14:creationId xmlns:p14="http://schemas.microsoft.com/office/powerpoint/2010/main" val="2967062507"/>
      </p:ext>
    </p:extLst>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5362" name="幻灯片图像占位符 1"/>
          <p:cNvSpPr>
            <a:spLocks noGrp="1" noRot="1" noChangeAspect="1" noChangeArrowheads="1" noTextEdit="1"/>
          </p:cNvSpPr>
          <p:nvPr>
            <p:ph type="sldImg" idx="4294967295"/>
          </p:nvPr>
        </p:nvSpPr>
        <p:spPr>
          <a:xfrm>
            <a:off x="1554163" y="1570038"/>
            <a:ext cx="6035675" cy="4525962"/>
          </a:xfrm>
          <a:ln/>
          <a:extLst>
            <a:ext uri="{91240B29-F687-4f45-9708-019B960494DF}">
              <a14:hiddenLine xmlns="" xmlns:a14="http://schemas.microsoft.com/office/drawing/2010/main" w="12700">
                <a:solidFill>
                  <a:srgbClr val="000000"/>
                </a:solidFill>
                <a:miter lim="800000"/>
                <a:headEnd/>
                <a:tailEnd/>
              </a14:hiddenLine>
            </a:ext>
          </a:extLst>
        </p:spPr>
      </p:sp>
      <p:sp>
        <p:nvSpPr>
          <p:cNvPr id="15363" name="备注占位符 2"/>
          <p:cNvSpPr>
            <a:spLocks noGrp="1" noRot="1" noChangeAspect="1" noChangeArrowheads="1"/>
          </p:cNvSpPr>
          <p:nvPr>
            <p:ph type="body" idx="1"/>
          </p:nvPr>
        </p:nvSpPr>
        <p:spPr bwMode="auto">
          <a:xfrm>
            <a:off x="457200" y="1570038"/>
            <a:ext cx="8229600" cy="4525962"/>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zh-CN" dirty="0"/>
              <a:t>1.</a:t>
            </a:r>
            <a:r>
              <a:rPr lang="zh-CN" altLang="en-US" dirty="0"/>
              <a:t>那具体如何做到呢，这个是我们论文的整个框架，主要分为</a:t>
            </a:r>
            <a:r>
              <a:rPr lang="en-US" altLang="zh-CN" dirty="0"/>
              <a:t>3</a:t>
            </a:r>
            <a:r>
              <a:rPr lang="zh-CN" altLang="en-US" dirty="0"/>
              <a:t>个部分</a:t>
            </a:r>
            <a:endParaRPr lang="en-US" altLang="zh-CN" dirty="0"/>
          </a:p>
          <a:p>
            <a:r>
              <a:rPr lang="en-US" altLang="zh-CN" dirty="0"/>
              <a:t>2.</a:t>
            </a:r>
            <a:r>
              <a:rPr lang="zh-CN" altLang="en-US" dirty="0"/>
              <a:t>将原始的数据处理成车流量网格数据作为模型的输入</a:t>
            </a:r>
            <a:endParaRPr lang="en-US" altLang="zh-CN" dirty="0"/>
          </a:p>
          <a:p>
            <a:r>
              <a:rPr lang="en-US" altLang="zh-CN" dirty="0"/>
              <a:t>3.</a:t>
            </a:r>
            <a:r>
              <a:rPr lang="zh-CN" altLang="en-US" dirty="0"/>
              <a:t>某个车流量下怎么进行负载均衡呢，抽象出一个问题模型，采用优化的方法求解，作为模型的</a:t>
            </a:r>
            <a:r>
              <a:rPr lang="en-US" altLang="zh-CN" dirty="0"/>
              <a:t>ground-truth</a:t>
            </a:r>
          </a:p>
          <a:p>
            <a:r>
              <a:rPr lang="en-US" altLang="zh-CN" dirty="0"/>
              <a:t>4.E2DLB</a:t>
            </a:r>
            <a:r>
              <a:rPr lang="zh-CN" altLang="en-US" dirty="0"/>
              <a:t>模型，</a:t>
            </a:r>
            <a:r>
              <a:rPr lang="en-US" altLang="zh-CN" dirty="0"/>
              <a:t>PCNN+LCNN</a:t>
            </a:r>
            <a:r>
              <a:rPr lang="zh-CN" altLang="en-US" dirty="0"/>
              <a:t>，</a:t>
            </a:r>
            <a:r>
              <a:rPr lang="en-US" altLang="zh-CN" dirty="0"/>
              <a:t>PCNN</a:t>
            </a:r>
            <a:r>
              <a:rPr lang="zh-CN" altLang="en-US" dirty="0"/>
              <a:t>预测车流量，</a:t>
            </a:r>
            <a:r>
              <a:rPr lang="en-US" altLang="zh-CN" dirty="0"/>
              <a:t>LCNN</a:t>
            </a:r>
            <a:r>
              <a:rPr lang="zh-CN" altLang="en-US" dirty="0"/>
              <a:t>进行负载均衡，</a:t>
            </a:r>
            <a:r>
              <a:rPr lang="en-US" altLang="zh-CN" dirty="0"/>
              <a:t>two stage</a:t>
            </a:r>
            <a:r>
              <a:rPr lang="zh-CN" altLang="en-US" dirty="0"/>
              <a:t>训练，最后联合</a:t>
            </a:r>
            <a:r>
              <a:rPr lang="en-US" altLang="zh-CN" dirty="0"/>
              <a:t>fine-tuning</a:t>
            </a:r>
            <a:r>
              <a:rPr lang="zh-CN" altLang="en-US" dirty="0"/>
              <a:t>，</a:t>
            </a:r>
            <a:r>
              <a:rPr lang="en-US" altLang="zh-CN" dirty="0"/>
              <a:t>E2E</a:t>
            </a:r>
            <a:r>
              <a:rPr lang="zh-CN" altLang="en-US" dirty="0"/>
              <a:t>指的是输入只要经过一次</a:t>
            </a:r>
            <a:r>
              <a:rPr lang="en-US" altLang="zh-CN" dirty="0"/>
              <a:t>forward</a:t>
            </a:r>
            <a:r>
              <a:rPr lang="zh-CN" altLang="en-US" dirty="0"/>
              <a:t>的过程就能得到负载均衡方案</a:t>
            </a:r>
          </a:p>
        </p:txBody>
      </p:sp>
    </p:spTree>
    <p:extLst>
      <p:ext uri="{BB962C8B-B14F-4D97-AF65-F5344CB8AC3E}">
        <p14:creationId xmlns:p14="http://schemas.microsoft.com/office/powerpoint/2010/main" val="2967062507"/>
      </p:ext>
    </p:extLst>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5362" name="幻灯片图像占位符 1"/>
          <p:cNvSpPr>
            <a:spLocks noGrp="1" noRot="1" noChangeAspect="1" noChangeArrowheads="1" noTextEdit="1"/>
          </p:cNvSpPr>
          <p:nvPr>
            <p:ph type="sldImg" idx="4294967295"/>
          </p:nvPr>
        </p:nvSpPr>
        <p:spPr>
          <a:xfrm>
            <a:off x="1554163" y="1570038"/>
            <a:ext cx="6035675" cy="4525962"/>
          </a:xfrm>
          <a:ln/>
          <a:extLst>
            <a:ext uri="{91240B29-F687-4f45-9708-019B960494DF}">
              <a14:hiddenLine xmlns="" xmlns:a14="http://schemas.microsoft.com/office/drawing/2010/main" w="12700">
                <a:solidFill>
                  <a:srgbClr val="000000"/>
                </a:solidFill>
                <a:miter lim="800000"/>
                <a:headEnd/>
                <a:tailEnd/>
              </a14:hiddenLine>
            </a:ext>
          </a:extLst>
        </p:spPr>
      </p:sp>
      <p:sp>
        <p:nvSpPr>
          <p:cNvPr id="15363" name="备注占位符 2"/>
          <p:cNvSpPr>
            <a:spLocks noGrp="1" noRot="1" noChangeAspect="1" noChangeArrowheads="1"/>
          </p:cNvSpPr>
          <p:nvPr>
            <p:ph type="body" idx="1"/>
          </p:nvPr>
        </p:nvSpPr>
        <p:spPr bwMode="auto">
          <a:xfrm>
            <a:off x="457200" y="1570038"/>
            <a:ext cx="8229600" cy="4525962"/>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zh-CN" dirty="0"/>
              <a:t>1.</a:t>
            </a:r>
            <a:r>
              <a:rPr lang="zh-CN" altLang="en-US" dirty="0"/>
              <a:t>原始数据为</a:t>
            </a:r>
            <a:r>
              <a:rPr lang="en-US" altLang="zh-CN" dirty="0"/>
              <a:t>txt</a:t>
            </a:r>
            <a:r>
              <a:rPr lang="zh-CN" altLang="en-US" dirty="0"/>
              <a:t>文件，文件中为一条条的北京出租车和公交车的</a:t>
            </a:r>
            <a:r>
              <a:rPr lang="en-US" altLang="zh-CN" dirty="0"/>
              <a:t>GPS</a:t>
            </a:r>
            <a:r>
              <a:rPr lang="zh-CN" altLang="en-US" dirty="0"/>
              <a:t>轨迹点数据，每条数据中包含</a:t>
            </a:r>
            <a:r>
              <a:rPr lang="en-US" altLang="zh-CN" dirty="0"/>
              <a:t>…..</a:t>
            </a:r>
            <a:r>
              <a:rPr lang="zh-CN" altLang="en-US" dirty="0"/>
              <a:t>，每天上亿条数据，总共</a:t>
            </a:r>
            <a:r>
              <a:rPr lang="en-US" altLang="zh-CN" dirty="0"/>
              <a:t>30</a:t>
            </a:r>
            <a:r>
              <a:rPr lang="zh-CN" altLang="en-US" dirty="0"/>
              <a:t>天的数据。数据不保证按时间排序。</a:t>
            </a:r>
            <a:endParaRPr lang="en-US" altLang="zh-CN" dirty="0"/>
          </a:p>
          <a:p>
            <a:r>
              <a:rPr lang="en-US" altLang="zh-CN" dirty="0"/>
              <a:t>2.</a:t>
            </a:r>
            <a:r>
              <a:rPr lang="zh-CN" altLang="en-US" dirty="0"/>
              <a:t>我们需要把它处理成车流量网格，将北京四环内区域网格化，划分成</a:t>
            </a:r>
            <a:r>
              <a:rPr lang="en-US" altLang="zh-CN" dirty="0"/>
              <a:t>40</a:t>
            </a:r>
            <a:r>
              <a:rPr lang="zh-CN" altLang="en-US" dirty="0"/>
              <a:t>*</a:t>
            </a:r>
            <a:r>
              <a:rPr lang="en-US" altLang="zh-CN" dirty="0"/>
              <a:t>40</a:t>
            </a:r>
            <a:r>
              <a:rPr lang="zh-CN" altLang="en-US" dirty="0"/>
              <a:t>的网格，每个网格大概为</a:t>
            </a:r>
            <a:r>
              <a:rPr lang="en-US" altLang="zh-CN" dirty="0"/>
              <a:t>2km*2km</a:t>
            </a:r>
            <a:r>
              <a:rPr lang="zh-CN" altLang="en-US" dirty="0"/>
              <a:t>，计算每个时间片每个网格的车流入量和流出量，每两分钟一个时间片重新计算一次</a:t>
            </a:r>
            <a:endParaRPr lang="en-US" altLang="zh-CN" dirty="0"/>
          </a:p>
          <a:p>
            <a:r>
              <a:rPr lang="en-US" altLang="zh-CN" dirty="0"/>
              <a:t>3.</a:t>
            </a:r>
            <a:r>
              <a:rPr lang="zh-CN" altLang="en-US" dirty="0"/>
              <a:t>计算每个网格每个时间片向邻居网格的车流入量和流出量，优化的时候需要用到。</a:t>
            </a:r>
            <a:endParaRPr lang="en-US" altLang="zh-CN" dirty="0"/>
          </a:p>
        </p:txBody>
      </p:sp>
    </p:spTree>
    <p:extLst>
      <p:ext uri="{BB962C8B-B14F-4D97-AF65-F5344CB8AC3E}">
        <p14:creationId xmlns:p14="http://schemas.microsoft.com/office/powerpoint/2010/main" val="2967062507"/>
      </p:ext>
    </p:extLst>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5362" name="幻灯片图像占位符 1"/>
          <p:cNvSpPr>
            <a:spLocks noGrp="1" noRot="1" noChangeAspect="1" noChangeArrowheads="1" noTextEdit="1"/>
          </p:cNvSpPr>
          <p:nvPr>
            <p:ph type="sldImg" idx="4294967295"/>
          </p:nvPr>
        </p:nvSpPr>
        <p:spPr>
          <a:xfrm>
            <a:off x="1554163" y="1570038"/>
            <a:ext cx="6035675" cy="4525962"/>
          </a:xfrm>
          <a:ln/>
          <a:extLst>
            <a:ext uri="{91240B29-F687-4f45-9708-019B960494DF}">
              <a14:hiddenLine xmlns="" xmlns:a14="http://schemas.microsoft.com/office/drawing/2010/main" w="12700">
                <a:solidFill>
                  <a:srgbClr val="000000"/>
                </a:solidFill>
                <a:miter lim="800000"/>
                <a:headEnd/>
                <a:tailEnd/>
              </a14:hiddenLine>
            </a:ext>
          </a:extLst>
        </p:spPr>
      </p:sp>
      <p:sp>
        <p:nvSpPr>
          <p:cNvPr id="15363" name="备注占位符 2"/>
          <p:cNvSpPr>
            <a:spLocks noGrp="1" noRot="1" noChangeAspect="1" noChangeArrowheads="1"/>
          </p:cNvSpPr>
          <p:nvPr>
            <p:ph type="body" idx="1"/>
          </p:nvPr>
        </p:nvSpPr>
        <p:spPr bwMode="auto">
          <a:xfrm>
            <a:off x="457200" y="1570038"/>
            <a:ext cx="8229600" cy="4525962"/>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dirty="0"/>
              <a:t>原始数据不保证按时间有序，无法直接处理。</a:t>
            </a:r>
            <a:endParaRPr lang="en-US" altLang="zh-CN" dirty="0"/>
          </a:p>
          <a:p>
            <a:r>
              <a:rPr lang="en-US" altLang="zh-CN" dirty="0"/>
              <a:t>1.</a:t>
            </a:r>
            <a:r>
              <a:rPr lang="zh-CN" altLang="en-US" dirty="0"/>
              <a:t>首先导入到</a:t>
            </a:r>
            <a:r>
              <a:rPr lang="en-US" altLang="zh-CN" dirty="0"/>
              <a:t>MONGODB</a:t>
            </a:r>
            <a:r>
              <a:rPr lang="zh-CN" altLang="en-US" dirty="0"/>
              <a:t>中去，过程中去掉一些非法的数据，比如时间不对，经纬度不对</a:t>
            </a:r>
            <a:endParaRPr lang="en-US" altLang="zh-CN" dirty="0"/>
          </a:p>
          <a:p>
            <a:r>
              <a:rPr lang="en-US" altLang="zh-CN" dirty="0"/>
              <a:t>2.</a:t>
            </a:r>
            <a:r>
              <a:rPr lang="zh-CN" altLang="en-US" dirty="0"/>
              <a:t>按时间和经纬度建立索引，加速查询，然后按时间片查询</a:t>
            </a:r>
            <a:endParaRPr lang="en-US" altLang="zh-CN" dirty="0"/>
          </a:p>
          <a:p>
            <a:r>
              <a:rPr lang="en-US" altLang="zh-CN" dirty="0"/>
              <a:t>3.</a:t>
            </a:r>
            <a:r>
              <a:rPr lang="zh-CN" altLang="en-US" dirty="0"/>
              <a:t>根据查询结果统计车流量网格</a:t>
            </a:r>
            <a:endParaRPr lang="en-US" altLang="zh-CN" dirty="0"/>
          </a:p>
        </p:txBody>
      </p:sp>
    </p:spTree>
    <p:extLst>
      <p:ext uri="{BB962C8B-B14F-4D97-AF65-F5344CB8AC3E}">
        <p14:creationId xmlns:p14="http://schemas.microsoft.com/office/powerpoint/2010/main" val="2967062507"/>
      </p:ext>
    </p:extLst>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5362" name="幻灯片图像占位符 1"/>
          <p:cNvSpPr>
            <a:spLocks noGrp="1" noRot="1" noChangeAspect="1" noChangeArrowheads="1" noTextEdit="1"/>
          </p:cNvSpPr>
          <p:nvPr>
            <p:ph type="sldImg" idx="4294967295"/>
          </p:nvPr>
        </p:nvSpPr>
        <p:spPr>
          <a:xfrm>
            <a:off x="1554163" y="1570038"/>
            <a:ext cx="6035675" cy="4525962"/>
          </a:xfrm>
          <a:ln/>
          <a:extLst>
            <a:ext uri="{91240B29-F687-4f45-9708-019B960494DF}">
              <a14:hiddenLine xmlns="" xmlns:a14="http://schemas.microsoft.com/office/drawing/2010/main" w="12700">
                <a:solidFill>
                  <a:srgbClr val="000000"/>
                </a:solidFill>
                <a:miter lim="800000"/>
                <a:headEnd/>
                <a:tailEnd/>
              </a14:hiddenLine>
            </a:ext>
          </a:extLst>
        </p:spPr>
      </p:sp>
      <p:sp>
        <p:nvSpPr>
          <p:cNvPr id="15363" name="备注占位符 2"/>
          <p:cNvSpPr>
            <a:spLocks noGrp="1" noRot="1" noChangeAspect="1" noChangeArrowheads="1"/>
          </p:cNvSpPr>
          <p:nvPr>
            <p:ph type="body" idx="1"/>
          </p:nvPr>
        </p:nvSpPr>
        <p:spPr bwMode="auto">
          <a:xfrm>
            <a:off x="457200" y="1570038"/>
            <a:ext cx="8229600" cy="4525962"/>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kumimoji="1" lang="en-US" altLang="zh-CN" sz="1200" dirty="0"/>
              <a:t>1.</a:t>
            </a:r>
            <a:r>
              <a:rPr kumimoji="1" lang="zh-CN" altLang="en-US" sz="1200" dirty="0"/>
              <a:t>处理完了数据之后的另外一个问题，要建模特定的车流量下应该怎么进行负载均衡，也就是特定的车流下怎样进行负载均衡，相当于有监督学习里面的</a:t>
            </a:r>
            <a:r>
              <a:rPr kumimoji="1" lang="en-US" altLang="zh-CN" sz="1200" dirty="0"/>
              <a:t>label,</a:t>
            </a:r>
            <a:r>
              <a:rPr kumimoji="1" lang="zh-CN" altLang="en-US" sz="1200" dirty="0"/>
              <a:t>有了这个神经网络才能学习。</a:t>
            </a:r>
            <a:endParaRPr kumimoji="1" lang="en-US" altLang="zh-CN" sz="1200" dirty="0"/>
          </a:p>
          <a:p>
            <a:r>
              <a:rPr kumimoji="1" lang="en-US" altLang="zh-CN" sz="1200" dirty="0"/>
              <a:t>2.</a:t>
            </a:r>
            <a:r>
              <a:rPr kumimoji="1" lang="zh-CN" altLang="en-US" sz="1200" dirty="0"/>
              <a:t>总的目标是使得所有区域的基站不能成功下发的数据量之和最小，每个基站不能下发的数据量等于未负载均衡之前需要发送的数据量加上邻居区域让他发送的减去它让邻居区域发送的。最后</a:t>
            </a:r>
            <a:r>
              <a:rPr kumimoji="1" lang="en-US" altLang="zh-CN" sz="1200" dirty="0"/>
              <a:t>sum(x)</a:t>
            </a:r>
            <a:r>
              <a:rPr kumimoji="1" lang="zh-CN" altLang="en-US" sz="1200" dirty="0"/>
              <a:t>是正则化项，防止无效的互相缓存数据。</a:t>
            </a:r>
            <a:endParaRPr kumimoji="1" lang="en-US" altLang="zh-CN" sz="1200" dirty="0"/>
          </a:p>
          <a:p>
            <a:r>
              <a:rPr kumimoji="1" lang="en-US" altLang="zh-CN" sz="1200" dirty="0"/>
              <a:t>3.</a:t>
            </a:r>
            <a:r>
              <a:rPr kumimoji="1" lang="zh-CN" altLang="en-US" sz="1200" dirty="0"/>
              <a:t>最后优化求的的解的形式是每个区域让每个邻居区域下发的数据量大小，</a:t>
            </a:r>
            <a:r>
              <a:rPr kumimoji="1" lang="en-US" altLang="zh-CN" sz="1200" dirty="0"/>
              <a:t>40</a:t>
            </a:r>
            <a:r>
              <a:rPr kumimoji="1" lang="zh-CN" altLang="en-US" sz="1200" dirty="0"/>
              <a:t>*</a:t>
            </a:r>
            <a:r>
              <a:rPr kumimoji="1" lang="en-US" altLang="zh-CN" sz="1200" dirty="0"/>
              <a:t>40</a:t>
            </a:r>
            <a:r>
              <a:rPr kumimoji="1" lang="zh-CN" altLang="en-US" sz="1200" dirty="0"/>
              <a:t>*</a:t>
            </a:r>
            <a:r>
              <a:rPr kumimoji="1" lang="en-US" altLang="zh-CN" sz="1200" dirty="0"/>
              <a:t>8</a:t>
            </a:r>
            <a:r>
              <a:rPr kumimoji="1" lang="zh-CN" altLang="en-US" sz="1200" dirty="0"/>
              <a:t>。</a:t>
            </a:r>
          </a:p>
        </p:txBody>
      </p:sp>
    </p:spTree>
    <p:extLst>
      <p:ext uri="{BB962C8B-B14F-4D97-AF65-F5344CB8AC3E}">
        <p14:creationId xmlns:p14="http://schemas.microsoft.com/office/powerpoint/2010/main" val="2967062507"/>
      </p:ext>
    </p:extLst>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4054187"/>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24810874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365125"/>
            <a:ext cx="2057400" cy="573087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365125"/>
            <a:ext cx="6019800" cy="57308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1146510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69103213"/>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图表占位符 2"/>
          <p:cNvSpPr>
            <a:spLocks noGrp="1"/>
          </p:cNvSpPr>
          <p:nvPr>
            <p:ph type="chart" idx="1"/>
          </p:nvPr>
        </p:nvSpPr>
        <p:spPr>
          <a:xfrm>
            <a:off x="457200" y="1570038"/>
            <a:ext cx="8229600" cy="4525962"/>
          </a:xfrm>
        </p:spPr>
        <p:txBody>
          <a:bodyPr/>
          <a:lstStyle/>
          <a:p>
            <a:pPr lvl="0"/>
            <a:endParaRPr lang="zh-CN" altLang="en-US" noProof="0">
              <a:sym typeface="黑体" panose="02010609060101010101" pitchFamily="49" charset="-122"/>
            </a:endParaRPr>
          </a:p>
        </p:txBody>
      </p:sp>
    </p:spTree>
    <p:extLst>
      <p:ext uri="{BB962C8B-B14F-4D97-AF65-F5344CB8AC3E}">
        <p14:creationId xmlns:p14="http://schemas.microsoft.com/office/powerpoint/2010/main" val="200276375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729812717"/>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33111390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570038"/>
            <a:ext cx="4038600" cy="45259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570038"/>
            <a:ext cx="4038600" cy="45259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35840758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800012040"/>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14102403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439607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012657981"/>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黑体" panose="02010609060101010101" pitchFamily="49" charset="-122"/>
            </a:endParaRP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6585816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457200" y="1570038"/>
            <a:ext cx="8229600" cy="4525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bevel/>
                <a:headEnd/>
                <a:tailEnd/>
              </a14:hiddenLine>
            </a:ext>
          </a:extLst>
        </p:spPr>
        <p:txBody>
          <a:bodyPr vert="horz" wrap="square" lIns="91440" tIns="45720" rIns="91440" bIns="45720" numCol="1" anchor="t" anchorCtr="0" compatLnSpc="1">
            <a:prstTxWarp prst="textNoShape">
              <a:avLst/>
            </a:prstTxWarp>
          </a:bodyPr>
          <a:lstStyle/>
          <a:p>
            <a:pPr lvl="0"/>
            <a:r>
              <a:rPr lang="zh-CN">
                <a:sym typeface="黑体" panose="02010609060101010101" pitchFamily="49" charset="-122"/>
              </a:rPr>
              <a:t>单击此处编辑母版文本样式</a:t>
            </a:r>
          </a:p>
          <a:p>
            <a:pPr lvl="1"/>
            <a:r>
              <a:rPr lang="zh-CN">
                <a:sym typeface="黑体" panose="02010609060101010101" pitchFamily="49" charset="-122"/>
              </a:rPr>
              <a:t>第二级</a:t>
            </a:r>
          </a:p>
          <a:p>
            <a:pPr lvl="2"/>
            <a:r>
              <a:rPr lang="zh-CN">
                <a:sym typeface="黑体" panose="02010609060101010101" pitchFamily="49" charset="-122"/>
              </a:rPr>
              <a:t>第三级</a:t>
            </a:r>
          </a:p>
          <a:p>
            <a:pPr lvl="3"/>
            <a:r>
              <a:rPr lang="zh-CN">
                <a:sym typeface="黑体" panose="02010609060101010101" pitchFamily="49" charset="-122"/>
              </a:rPr>
              <a:t>第四级</a:t>
            </a:r>
          </a:p>
          <a:p>
            <a:pPr lvl="4"/>
            <a:r>
              <a:rPr lang="zh-CN">
                <a:sym typeface="黑体" panose="02010609060101010101" pitchFamily="49" charset="-122"/>
              </a:rPr>
              <a:t>第五级</a:t>
            </a:r>
          </a:p>
        </p:txBody>
      </p:sp>
      <p:sp>
        <p:nvSpPr>
          <p:cNvPr id="1027" name="Rectangle 3"/>
          <p:cNvSpPr>
            <a:spLocks noChangeArrowheads="1"/>
          </p:cNvSpPr>
          <p:nvPr/>
        </p:nvSpPr>
        <p:spPr bwMode="auto">
          <a:xfrm>
            <a:off x="304800" y="304800"/>
            <a:ext cx="8534400" cy="838200"/>
          </a:xfrm>
          <a:prstGeom prst="rect">
            <a:avLst/>
          </a:prstGeom>
          <a:noFill/>
          <a:ln w="9525" cmpd="sng">
            <a:solidFill>
              <a:schemeClr val="tx2"/>
            </a:solidFill>
            <a:miter lim="800000"/>
            <a:headEnd/>
            <a:tailEnd/>
          </a:ln>
          <a:extLst>
            <a:ext uri="{909E8E84-426E-40dd-AFC4-6F175D3DCCD1}">
              <a14:hiddenFill xmlns="" xmlns:a14="http://schemas.microsoft.com/office/drawing/2010/main">
                <a:solidFill>
                  <a:srgbClr val="FFFFFF"/>
                </a:solidFill>
              </a14:hiddenFill>
            </a:ext>
          </a:extLst>
        </p:spPr>
        <p:txBody>
          <a:bodyPr lIns="137160" tIns="0" rIns="164592"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sz="3200" b="1">
              <a:solidFill>
                <a:schemeClr val="bg1"/>
              </a:solidFill>
            </a:endParaRPr>
          </a:p>
        </p:txBody>
      </p:sp>
      <p:sp>
        <p:nvSpPr>
          <p:cNvPr id="1028" name="Rectangle 4"/>
          <p:cNvSpPr>
            <a:spLocks noChangeArrowheads="1"/>
          </p:cNvSpPr>
          <p:nvPr/>
        </p:nvSpPr>
        <p:spPr bwMode="auto">
          <a:xfrm>
            <a:off x="304800" y="1143000"/>
            <a:ext cx="1079500" cy="152400"/>
          </a:xfrm>
          <a:prstGeom prst="rect">
            <a:avLst/>
          </a:prstGeom>
          <a:solidFill>
            <a:srgbClr val="FF0000"/>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a:p>
        </p:txBody>
      </p:sp>
      <p:sp>
        <p:nvSpPr>
          <p:cNvPr id="1029" name="Rectangle 5"/>
          <p:cNvSpPr>
            <a:spLocks noChangeArrowheads="1"/>
          </p:cNvSpPr>
          <p:nvPr/>
        </p:nvSpPr>
        <p:spPr bwMode="auto">
          <a:xfrm>
            <a:off x="1212850" y="1143000"/>
            <a:ext cx="539750" cy="152400"/>
          </a:xfrm>
          <a:prstGeom prst="rect">
            <a:avLst/>
          </a:prstGeom>
          <a:solidFill>
            <a:srgbClr val="0000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zh-CN"/>
          </a:p>
        </p:txBody>
      </p:sp>
      <p:pic>
        <p:nvPicPr>
          <p:cNvPr id="1030" name="Picture 6" descr="335670472948526813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39000" y="5943600"/>
            <a:ext cx="1524000" cy="490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bevel/>
                <a:headEnd/>
                <a:tailEnd/>
              </a14:hiddenLine>
            </a:ext>
          </a:extLst>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ransition/>
  <p:txStyles>
    <p:titleStyle>
      <a:lvl1pPr algn="l" rtl="0" eaLnBrk="0" fontAlgn="base" hangingPunct="0">
        <a:spcBef>
          <a:spcPct val="0"/>
        </a:spcBef>
        <a:spcAft>
          <a:spcPct val="0"/>
        </a:spcAft>
        <a:buSzPct val="100000"/>
        <a:defRPr sz="3200" b="1" kern="1200">
          <a:solidFill>
            <a:schemeClr val="bg1"/>
          </a:solidFill>
          <a:latin typeface="+mj-lt"/>
          <a:ea typeface="+mj-ea"/>
          <a:cs typeface="+mj-cs"/>
          <a:sym typeface="Arial" panose="020B0604020202020204" pitchFamily="34" charset="0"/>
        </a:defRPr>
      </a:lvl1pPr>
      <a:lvl2pPr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2pPr>
      <a:lvl3pPr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3pPr>
      <a:lvl4pPr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4pPr>
      <a:lvl5pPr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9pPr>
    </p:titleStyle>
    <p:bodyStyle>
      <a:lvl1pPr marL="342900" indent="-342900" algn="l" defTabSz="0" rtl="0" eaLnBrk="0" fontAlgn="base" hangingPunct="0">
        <a:spcBef>
          <a:spcPct val="20000"/>
        </a:spcBef>
        <a:spcAft>
          <a:spcPct val="0"/>
        </a:spcAft>
        <a:buClr>
          <a:srgbClr val="2318DE"/>
        </a:buClr>
        <a:buSzPct val="150000"/>
        <a:buChar char="•"/>
        <a:defRPr sz="3200" kern="1200">
          <a:solidFill>
            <a:schemeClr val="tx1"/>
          </a:solidFill>
          <a:latin typeface="+mn-lt"/>
          <a:ea typeface="+mn-ea"/>
          <a:cs typeface="+mn-cs"/>
          <a:sym typeface="黑体" panose="02010609060101010101" pitchFamily="49" charset="-122"/>
        </a:defRPr>
      </a:lvl1pPr>
      <a:lvl2pPr marL="742950" indent="-285750" algn="l" defTabSz="0" rtl="0" eaLnBrk="0" fontAlgn="base" hangingPunct="0">
        <a:spcBef>
          <a:spcPct val="20000"/>
        </a:spcBef>
        <a:spcAft>
          <a:spcPct val="0"/>
        </a:spcAft>
        <a:buClr>
          <a:srgbClr val="2318DE"/>
        </a:buClr>
        <a:buSzPct val="150000"/>
        <a:buChar char="–"/>
        <a:defRPr sz="2800" kern="1200">
          <a:solidFill>
            <a:schemeClr val="tx1"/>
          </a:solidFill>
          <a:latin typeface="+mj-lt"/>
          <a:ea typeface="宋体" panose="02010600030101010101" pitchFamily="2" charset="-122"/>
          <a:cs typeface="+mn-cs"/>
          <a:sym typeface="黑体" panose="02010609060101010101" pitchFamily="49" charset="-122"/>
        </a:defRPr>
      </a:lvl2pPr>
      <a:lvl3pPr marL="1143000" indent="-228600" algn="l" defTabSz="0" rtl="0" eaLnBrk="0" fontAlgn="base" hangingPunct="0">
        <a:spcBef>
          <a:spcPct val="20000"/>
        </a:spcBef>
        <a:spcAft>
          <a:spcPct val="0"/>
        </a:spcAft>
        <a:buClr>
          <a:srgbClr val="2318DE"/>
        </a:buClr>
        <a:buSzPct val="150000"/>
        <a:buChar char="•"/>
        <a:defRPr sz="2400" kern="1200">
          <a:solidFill>
            <a:schemeClr val="tx1"/>
          </a:solidFill>
          <a:latin typeface="+mj-lt"/>
          <a:ea typeface="宋体" panose="02010600030101010101" pitchFamily="2" charset="-122"/>
          <a:cs typeface="+mn-cs"/>
          <a:sym typeface="黑体" panose="02010609060101010101" pitchFamily="49" charset="-122"/>
        </a:defRPr>
      </a:lvl3pPr>
      <a:lvl4pPr marL="1600200" indent="-228600" algn="l" defTabSz="0" rtl="0" eaLnBrk="0" fontAlgn="base" hangingPunct="0">
        <a:spcBef>
          <a:spcPct val="20000"/>
        </a:spcBef>
        <a:spcAft>
          <a:spcPct val="0"/>
        </a:spcAft>
        <a:buClr>
          <a:srgbClr val="2318DE"/>
        </a:buClr>
        <a:buSzPct val="150000"/>
        <a:buChar char="–"/>
        <a:defRPr sz="2000" kern="1200">
          <a:solidFill>
            <a:schemeClr val="tx1"/>
          </a:solidFill>
          <a:latin typeface="+mj-lt"/>
          <a:ea typeface="宋体" panose="02010600030101010101" pitchFamily="2" charset="-122"/>
          <a:cs typeface="+mn-cs"/>
          <a:sym typeface="黑体" panose="02010609060101010101" pitchFamily="49" charset="-122"/>
        </a:defRPr>
      </a:lvl4pPr>
      <a:lvl5pPr marL="2057400" indent="-228600" algn="l" defTabSz="0" rtl="0" eaLnBrk="0" fontAlgn="base" hangingPunct="0">
        <a:spcBef>
          <a:spcPct val="20000"/>
        </a:spcBef>
        <a:spcAft>
          <a:spcPct val="0"/>
        </a:spcAft>
        <a:buClr>
          <a:srgbClr val="2318DE"/>
        </a:buClr>
        <a:buSzPct val="150000"/>
        <a:buChar char="»"/>
        <a:defRPr sz="2000" kern="1200">
          <a:solidFill>
            <a:schemeClr val="tx1"/>
          </a:solidFill>
          <a:latin typeface="+mj-lt"/>
          <a:ea typeface="宋体" panose="02010600030101010101" pitchFamily="2" charset="-122"/>
          <a:cs typeface="+mn-cs"/>
          <a:sym typeface="黑体" panose="02010609060101010101" pitchFamily="49"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1.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4.emf"/></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5.emf"/></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2.png"/><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11.png"/><Relationship Id="rId5" Type="http://schemas.openxmlformats.org/officeDocument/2006/relationships/image" Target="../media/image10.w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684213" y="2636838"/>
            <a:ext cx="7848600" cy="1190625"/>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lIns="137160" tIns="0" rIns="164592" bIns="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fontAlgn="ctr" hangingPunct="1"/>
            <a:endParaRPr lang="zh-CN" altLang="zh-CN" sz="4800">
              <a:solidFill>
                <a:schemeClr val="bg2"/>
              </a:solidFill>
            </a:endParaRPr>
          </a:p>
        </p:txBody>
      </p:sp>
      <p:sp>
        <p:nvSpPr>
          <p:cNvPr id="3075" name="Rectangle 3"/>
          <p:cNvSpPr>
            <a:spLocks noChangeArrowheads="1"/>
          </p:cNvSpPr>
          <p:nvPr/>
        </p:nvSpPr>
        <p:spPr bwMode="auto">
          <a:xfrm>
            <a:off x="3708400" y="3860800"/>
            <a:ext cx="827088" cy="152400"/>
          </a:xfrm>
          <a:prstGeom prst="rect">
            <a:avLst/>
          </a:prstGeom>
          <a:solidFill>
            <a:srgbClr val="FF0000"/>
          </a:solidFill>
          <a:ln>
            <a:noFill/>
          </a:ln>
          <a:extLst>
            <a:ext uri="{91240B29-F687-4f45-9708-019B960494DF}">
              <a14:hiddenLine xmlns=""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sp>
        <p:nvSpPr>
          <p:cNvPr id="3076" name="Rectangle 4"/>
          <p:cNvSpPr>
            <a:spLocks noChangeArrowheads="1"/>
          </p:cNvSpPr>
          <p:nvPr/>
        </p:nvSpPr>
        <p:spPr bwMode="auto">
          <a:xfrm>
            <a:off x="4500563" y="3860800"/>
            <a:ext cx="827087" cy="152400"/>
          </a:xfrm>
          <a:prstGeom prst="rect">
            <a:avLst/>
          </a:prstGeom>
          <a:solidFill>
            <a:srgbClr val="0000FF"/>
          </a:solidFill>
          <a:ln>
            <a:noFill/>
          </a:ln>
          <a:extLst>
            <a:ext uri="{91240B29-F687-4f45-9708-019B960494DF}">
              <a14:hiddenLine xmlns=""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pic>
        <p:nvPicPr>
          <p:cNvPr id="3077" name="Picture 5" descr="-79846557219182064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9500" y="990600"/>
            <a:ext cx="1905000" cy="612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bevel/>
                <a:headEnd/>
                <a:tailEnd/>
              </a14:hiddenLine>
            </a:ext>
          </a:extLst>
        </p:spPr>
      </p:pic>
      <p:sp>
        <p:nvSpPr>
          <p:cNvPr id="3079" name="TextBox 3"/>
          <p:cNvSpPr>
            <a:spLocks noChangeArrowheads="1"/>
          </p:cNvSpPr>
          <p:nvPr/>
        </p:nvSpPr>
        <p:spPr bwMode="auto">
          <a:xfrm>
            <a:off x="2076450" y="4724400"/>
            <a:ext cx="5000625" cy="738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dirty="0">
                <a:solidFill>
                  <a:srgbClr val="000000"/>
                </a:solidFill>
                <a:ea typeface="黑体" panose="02010609060101010101" pitchFamily="49" charset="-122"/>
                <a:sym typeface="Arial" panose="020B0604020202020204" pitchFamily="34" charset="0"/>
              </a:rPr>
              <a:t>吴志恒</a:t>
            </a:r>
            <a:endParaRPr lang="en-US" sz="2400" dirty="0">
              <a:solidFill>
                <a:srgbClr val="000000"/>
              </a:solidFill>
              <a:ea typeface="黑体" panose="02010609060101010101" pitchFamily="49" charset="-122"/>
              <a:sym typeface="Arial" panose="020B0604020202020204" pitchFamily="34" charset="0"/>
            </a:endParaRPr>
          </a:p>
          <a:p>
            <a:pPr algn="ctr" eaLnBrk="1" hangingPunct="1"/>
            <a:r>
              <a:rPr lang="en-US" altLang="zh-CN" dirty="0" err="1">
                <a:solidFill>
                  <a:srgbClr val="000000"/>
                </a:solidFill>
                <a:ea typeface="黑体" panose="02010609060101010101" pitchFamily="49" charset="-122"/>
                <a:sym typeface="Arial" panose="020B0604020202020204" pitchFamily="34" charset="0"/>
              </a:rPr>
              <a:t>wuzhiheng@baidu.com</a:t>
            </a:r>
            <a:endParaRPr lang="en-US" altLang="zh-CN" dirty="0">
              <a:solidFill>
                <a:srgbClr val="000000"/>
              </a:solidFill>
              <a:ea typeface="黑体" panose="02010609060101010101" pitchFamily="49" charset="-122"/>
              <a:sym typeface="Arial" panose="020B0604020202020204" pitchFamily="34" charset="0"/>
            </a:endParaRPr>
          </a:p>
        </p:txBody>
      </p:sp>
      <p:sp>
        <p:nvSpPr>
          <p:cNvPr id="10" name="TextBox 2">
            <a:extLst>
              <a:ext uri="{FF2B5EF4-FFF2-40B4-BE49-F238E27FC236}">
                <a16:creationId xmlns:a16="http://schemas.microsoft.com/office/drawing/2014/main" id="{ACFD45EA-9EB3-E04F-B269-D0715A638575}"/>
              </a:ext>
            </a:extLst>
          </p:cNvPr>
          <p:cNvSpPr>
            <a:spLocks noChangeArrowheads="1"/>
          </p:cNvSpPr>
          <p:nvPr/>
        </p:nvSpPr>
        <p:spPr bwMode="auto">
          <a:xfrm>
            <a:off x="684213" y="2750245"/>
            <a:ext cx="7817644"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200" dirty="0">
                <a:solidFill>
                  <a:srgbClr val="000000"/>
                </a:solidFill>
                <a:ea typeface="黑体" panose="02010609060101010101" pitchFamily="49" charset="-122"/>
                <a:sym typeface="Arial" panose="020B0604020202020204" pitchFamily="34" charset="0"/>
              </a:rPr>
              <a:t>车联网中基于深度学习的端到端负载均衡方法</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noChangeArrowheads="1"/>
          </p:cNvSpPr>
          <p:nvPr>
            <p:ph type="title" idx="4294967295"/>
          </p:nvPr>
        </p:nvSpPr>
        <p:spPr bwMode="auto">
          <a:xfrm>
            <a:off x="357188" y="357188"/>
            <a:ext cx="8429625" cy="785812"/>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dirty="0">
                <a:solidFill>
                  <a:schemeClr val="tx1"/>
                </a:solidFill>
                <a:latin typeface="黑体" panose="02010609060101010101" pitchFamily="49" charset="-122"/>
                <a:ea typeface="黑体" panose="02010609060101010101" pitchFamily="49" charset="-122"/>
              </a:rPr>
              <a:t>论文主要思路</a:t>
            </a:r>
            <a:r>
              <a:rPr lang="en-US" altLang="zh-CN" dirty="0">
                <a:solidFill>
                  <a:schemeClr val="tx1"/>
                </a:solidFill>
                <a:latin typeface="黑体" panose="02010609060101010101" pitchFamily="49" charset="-122"/>
                <a:ea typeface="黑体" panose="02010609060101010101" pitchFamily="49" charset="-122"/>
              </a:rPr>
              <a:t>-</a:t>
            </a:r>
            <a:r>
              <a:rPr lang="zh-CN" altLang="en-US" dirty="0">
                <a:solidFill>
                  <a:schemeClr val="tx1"/>
                </a:solidFill>
                <a:latin typeface="黑体" panose="02010609060101010101" pitchFamily="49" charset="-122"/>
                <a:ea typeface="黑体" panose="02010609060101010101" pitchFamily="49" charset="-122"/>
              </a:rPr>
              <a:t>最优化</a:t>
            </a:r>
          </a:p>
        </p:txBody>
      </p:sp>
      <p:sp>
        <p:nvSpPr>
          <p:cNvPr id="14339" name="内容占位符 2"/>
          <p:cNvSpPr>
            <a:spLocks noGrp="1" noChangeArrowheads="1"/>
          </p:cNvSpPr>
          <p:nvPr>
            <p:ph idx="4294967295"/>
          </p:nvPr>
        </p:nvSpPr>
        <p:spPr>
          <a:xfrm>
            <a:off x="457200" y="1570038"/>
            <a:ext cx="8229600" cy="5171238"/>
          </a:xfrm>
          <a:extLst>
            <a:ext uri="{91240B29-F687-4f45-9708-019B960494DF}">
              <a14:hiddenLine xmlns="" xmlns:a14="http://schemas.microsoft.com/office/drawing/2010/main" w="9525">
                <a:solidFill>
                  <a:srgbClr val="000000"/>
                </a:solidFill>
                <a:miter lim="800000"/>
                <a:headEnd/>
                <a:tailEnd/>
              </a14:hiddenLine>
            </a:ext>
          </a:extLst>
        </p:spPr>
        <p:txBody>
          <a:bodyPr/>
          <a:lstStyle/>
          <a:p>
            <a:r>
              <a:rPr kumimoji="1" lang="zh-CN" altLang="en-US" sz="2400" dirty="0"/>
              <a:t>优化库：</a:t>
            </a:r>
            <a:r>
              <a:rPr kumimoji="1" lang="en" altLang="zh-CN" sz="2400" dirty="0"/>
              <a:t>CVXPY</a:t>
            </a:r>
            <a:r>
              <a:rPr kumimoji="1" lang="zh-CN" altLang="en-US" sz="2400" dirty="0"/>
              <a:t>（</a:t>
            </a:r>
            <a:r>
              <a:rPr kumimoji="1" lang="en-US" altLang="zh-CN" sz="2400" dirty="0"/>
              <a:t>python</a:t>
            </a:r>
            <a:r>
              <a:rPr kumimoji="1" lang="zh-CN" altLang="en-US" sz="2400" dirty="0"/>
              <a:t>）</a:t>
            </a:r>
            <a:endParaRPr kumimoji="1" lang="en" altLang="zh-CN" sz="2400" dirty="0"/>
          </a:p>
          <a:p>
            <a:pPr lvl="1"/>
            <a:r>
              <a:rPr kumimoji="1" lang="zh-CN" altLang="en-US" sz="2000" dirty="0"/>
              <a:t>迭代式</a:t>
            </a:r>
            <a:endParaRPr kumimoji="1" lang="en" altLang="zh-CN" sz="2000" dirty="0"/>
          </a:p>
          <a:p>
            <a:pPr marL="457200" lvl="1" indent="0">
              <a:buNone/>
            </a:pPr>
            <a:endParaRPr kumimoji="1" lang="en-US" altLang="zh-CN" sz="2400" dirty="0"/>
          </a:p>
          <a:p>
            <a:r>
              <a:rPr kumimoji="1" lang="zh-CN" altLang="en-US" sz="2400" dirty="0"/>
              <a:t>工程优化</a:t>
            </a:r>
            <a:endParaRPr kumimoji="1" lang="en-US" altLang="zh-CN" sz="2400" dirty="0"/>
          </a:p>
          <a:p>
            <a:pPr lvl="1"/>
            <a:r>
              <a:rPr lang="zh-CN" altLang="en-US" sz="2000" kern="0" dirty="0"/>
              <a:t>采用</a:t>
            </a:r>
            <a:r>
              <a:rPr lang="en-US" altLang="zh-CN" sz="2000" kern="0" dirty="0"/>
              <a:t>python</a:t>
            </a:r>
            <a:r>
              <a:rPr lang="zh-CN" altLang="en-US" sz="2000" kern="0" dirty="0"/>
              <a:t>多进程实现不同时间片并行求解，加快求解速度</a:t>
            </a:r>
            <a:endParaRPr lang="en-US" altLang="zh-CN" sz="2000" kern="0" dirty="0"/>
          </a:p>
          <a:p>
            <a:pPr marL="457200" lvl="1" indent="0">
              <a:buNone/>
            </a:pPr>
            <a:endParaRPr kumimoji="1" lang="en-US" altLang="zh-CN" sz="2000" dirty="0"/>
          </a:p>
          <a:p>
            <a:pPr marL="457200" lvl="1" indent="0">
              <a:buNone/>
            </a:pPr>
            <a:endParaRPr kumimoji="1" lang="en-US" altLang="zh-CN" sz="3200" dirty="0">
              <a:latin typeface="+mj-lt"/>
              <a:ea typeface="宋体" panose="02010600030101010101" pitchFamily="2" charset="-122"/>
            </a:endParaRPr>
          </a:p>
          <a:p>
            <a:pPr marL="0" indent="0">
              <a:buNone/>
            </a:pPr>
            <a:endParaRPr kumimoji="1" lang="en-US" altLang="zh-CN" sz="2400" dirty="0"/>
          </a:p>
          <a:p>
            <a:endParaRPr kumimoji="1" lang="en-US" altLang="zh-CN" sz="2400" dirty="0"/>
          </a:p>
          <a:p>
            <a:endParaRPr kumimoji="1" lang="en-US" altLang="zh-CN" sz="2400" dirty="0"/>
          </a:p>
        </p:txBody>
      </p:sp>
    </p:spTree>
    <p:extLst>
      <p:ext uri="{BB962C8B-B14F-4D97-AF65-F5344CB8AC3E}">
        <p14:creationId xmlns:p14="http://schemas.microsoft.com/office/powerpoint/2010/main" val="156706681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内容占位符 2"/>
          <p:cNvSpPr>
            <a:spLocks noGrp="1" noChangeArrowheads="1"/>
          </p:cNvSpPr>
          <p:nvPr>
            <p:ph idx="4294967295"/>
          </p:nvPr>
        </p:nvSpPr>
        <p:spPr>
          <a:extLst>
            <a:ext uri="{91240B29-F687-4f45-9708-019B960494DF}">
              <a14:hiddenLine xmlns="" xmlns:a14="http://schemas.microsoft.com/office/drawing/2010/main" w="9525">
                <a:solidFill>
                  <a:srgbClr val="000000"/>
                </a:solidFill>
                <a:miter lim="800000"/>
                <a:headEnd/>
                <a:tailEnd/>
              </a14:hiddenLine>
            </a:ext>
          </a:extLst>
        </p:spPr>
        <p:txBody>
          <a:bodyPr/>
          <a:lstStyle/>
          <a:p>
            <a:r>
              <a:rPr kumimoji="1" lang="en-US" altLang="zh-CN" sz="2400" dirty="0"/>
              <a:t>Two Stage: PCNN + LCNN</a:t>
            </a:r>
            <a:endParaRPr kumimoji="1" lang="en-US" altLang="zh-CN" sz="2000" dirty="0"/>
          </a:p>
          <a:p>
            <a:pPr lvl="1"/>
            <a:endParaRPr kumimoji="1" lang="en-US" altLang="zh-CN" sz="2000" dirty="0"/>
          </a:p>
          <a:p>
            <a:pPr lvl="1"/>
            <a:endParaRPr kumimoji="1" lang="en-US" altLang="zh-CN" sz="2000" dirty="0"/>
          </a:p>
          <a:p>
            <a:pPr lvl="1"/>
            <a:endParaRPr kumimoji="1" lang="en-US" altLang="zh-CN" sz="2000" dirty="0"/>
          </a:p>
          <a:p>
            <a:pPr lvl="1"/>
            <a:endParaRPr kumimoji="1" lang="en-US" altLang="zh-CN" sz="2000" dirty="0"/>
          </a:p>
          <a:p>
            <a:pPr lvl="1"/>
            <a:endParaRPr kumimoji="1" lang="en-US" altLang="zh-CN" sz="2000" dirty="0"/>
          </a:p>
          <a:p>
            <a:pPr lvl="1"/>
            <a:endParaRPr kumimoji="1" lang="en-US" altLang="zh-CN" sz="2000" dirty="0"/>
          </a:p>
          <a:p>
            <a:pPr lvl="1"/>
            <a:endParaRPr kumimoji="1" lang="en-US" altLang="zh-CN" sz="2400" dirty="0"/>
          </a:p>
          <a:p>
            <a:endParaRPr kumimoji="1" lang="en-US" altLang="zh-CN" sz="2000" dirty="0"/>
          </a:p>
          <a:p>
            <a:endParaRPr kumimoji="1" lang="en-US" altLang="zh-CN" sz="2400" dirty="0"/>
          </a:p>
          <a:p>
            <a:pPr marL="0" indent="0">
              <a:buNone/>
            </a:pPr>
            <a:endParaRPr kumimoji="1" lang="en-US" altLang="zh-CN" dirty="0"/>
          </a:p>
        </p:txBody>
      </p:sp>
      <p:sp>
        <p:nvSpPr>
          <p:cNvPr id="16" name="标题 1">
            <a:extLst>
              <a:ext uri="{FF2B5EF4-FFF2-40B4-BE49-F238E27FC236}">
                <a16:creationId xmlns:a16="http://schemas.microsoft.com/office/drawing/2014/main" id="{230B00CB-A6BE-F840-853D-F80DD8250B89}"/>
              </a:ext>
            </a:extLst>
          </p:cNvPr>
          <p:cNvSpPr txBox="1">
            <a:spLocks noChangeArrowheads="1"/>
          </p:cNvSpPr>
          <p:nvPr/>
        </p:nvSpPr>
        <p:spPr bwMode="auto">
          <a:xfrm>
            <a:off x="357188" y="357188"/>
            <a:ext cx="8429625" cy="785812"/>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eaLnBrk="0" fontAlgn="base" hangingPunct="0">
              <a:spcBef>
                <a:spcPct val="0"/>
              </a:spcBef>
              <a:spcAft>
                <a:spcPct val="0"/>
              </a:spcAft>
              <a:buSzPct val="100000"/>
              <a:defRPr sz="3200" b="1" kern="1200">
                <a:solidFill>
                  <a:schemeClr val="bg1"/>
                </a:solidFill>
                <a:latin typeface="+mj-lt"/>
                <a:ea typeface="+mj-ea"/>
                <a:cs typeface="+mj-cs"/>
                <a:sym typeface="Arial" panose="020B0604020202020204" pitchFamily="34" charset="0"/>
              </a:defRPr>
            </a:lvl1pPr>
            <a:lvl2pPr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2pPr>
            <a:lvl3pPr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3pPr>
            <a:lvl4pPr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4pPr>
            <a:lvl5pPr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r>
              <a:rPr lang="zh-CN" altLang="en-US" dirty="0">
                <a:solidFill>
                  <a:schemeClr val="tx1"/>
                </a:solidFill>
                <a:latin typeface="黑体" panose="02010609060101010101" pitchFamily="49" charset="-122"/>
                <a:ea typeface="黑体" panose="02010609060101010101" pitchFamily="49" charset="-122"/>
              </a:rPr>
              <a:t>论文主要思路</a:t>
            </a:r>
            <a:r>
              <a:rPr lang="en-US" altLang="zh-CN" dirty="0">
                <a:solidFill>
                  <a:schemeClr val="tx1"/>
                </a:solidFill>
                <a:latin typeface="黑体" panose="02010609060101010101" pitchFamily="49" charset="-122"/>
                <a:ea typeface="黑体" panose="02010609060101010101" pitchFamily="49" charset="-122"/>
              </a:rPr>
              <a:t>-E2ELB</a:t>
            </a:r>
            <a:endParaRPr lang="zh-CN" altLang="en-US" dirty="0">
              <a:solidFill>
                <a:schemeClr val="tx1"/>
              </a:solidFill>
              <a:latin typeface="黑体" panose="02010609060101010101" pitchFamily="49" charset="-122"/>
              <a:ea typeface="黑体" panose="02010609060101010101" pitchFamily="49" charset="-122"/>
            </a:endParaRPr>
          </a:p>
        </p:txBody>
      </p:sp>
      <p:pic>
        <p:nvPicPr>
          <p:cNvPr id="3" name="图片 2">
            <a:extLst>
              <a:ext uri="{FF2B5EF4-FFF2-40B4-BE49-F238E27FC236}">
                <a16:creationId xmlns:a16="http://schemas.microsoft.com/office/drawing/2014/main" id="{0BFF736C-9026-6B42-8C39-791EEEF5A0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393" y="2420916"/>
            <a:ext cx="8415501" cy="3327205"/>
          </a:xfrm>
          <a:prstGeom prst="rect">
            <a:avLst/>
          </a:prstGeom>
        </p:spPr>
      </p:pic>
    </p:spTree>
    <p:extLst>
      <p:ext uri="{BB962C8B-B14F-4D97-AF65-F5344CB8AC3E}">
        <p14:creationId xmlns:p14="http://schemas.microsoft.com/office/powerpoint/2010/main" val="223590610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内容占位符 2"/>
          <p:cNvSpPr>
            <a:spLocks noGrp="1" noChangeArrowheads="1"/>
          </p:cNvSpPr>
          <p:nvPr>
            <p:ph idx="4294967295"/>
          </p:nvPr>
        </p:nvSpPr>
        <p:spPr>
          <a:extLst>
            <a:ext uri="{91240B29-F687-4f45-9708-019B960494DF}">
              <a14:hiddenLine xmlns="" xmlns:a14="http://schemas.microsoft.com/office/drawing/2010/main" w="9525">
                <a:solidFill>
                  <a:srgbClr val="000000"/>
                </a:solidFill>
                <a:miter lim="800000"/>
                <a:headEnd/>
                <a:tailEnd/>
              </a14:hiddenLine>
            </a:ext>
          </a:extLst>
        </p:spPr>
        <p:txBody>
          <a:bodyPr/>
          <a:lstStyle/>
          <a:p>
            <a:r>
              <a:rPr kumimoji="1" lang="zh-CN" altLang="en-US" sz="2400" dirty="0"/>
              <a:t>车流量可视化</a:t>
            </a:r>
            <a:endParaRPr kumimoji="1" lang="en-US" altLang="zh-CN" sz="2400" dirty="0"/>
          </a:p>
          <a:p>
            <a:pPr lvl="1"/>
            <a:r>
              <a:rPr kumimoji="1" lang="zh-CN" altLang="en-US" sz="2000" dirty="0"/>
              <a:t>自底向上三层：</a:t>
            </a:r>
            <a:r>
              <a:rPr kumimoji="1" lang="en" altLang="zh-CN" sz="2000" dirty="0" err="1"/>
              <a:t>mpl_toolkits.basemap</a:t>
            </a:r>
            <a:r>
              <a:rPr kumimoji="1" lang="zh-CN" altLang="en-US" sz="2000" dirty="0"/>
              <a:t> </a:t>
            </a:r>
            <a:r>
              <a:rPr kumimoji="1" lang="en-US" altLang="zh-CN" sz="2000" dirty="0"/>
              <a:t>+</a:t>
            </a:r>
            <a:r>
              <a:rPr kumimoji="1" lang="zh-CN" altLang="en-US" sz="2000" dirty="0"/>
              <a:t> </a:t>
            </a:r>
            <a:r>
              <a:rPr kumimoji="1" lang="en-US" altLang="zh-CN" sz="2000" dirty="0"/>
              <a:t>shapefile + </a:t>
            </a:r>
            <a:r>
              <a:rPr kumimoji="1" lang="en-US" altLang="zh-CN" sz="2000" dirty="0" err="1"/>
              <a:t>car_flow</a:t>
            </a:r>
            <a:endParaRPr kumimoji="1" lang="en-US" altLang="zh-CN" sz="2000" dirty="0"/>
          </a:p>
          <a:p>
            <a:pPr marL="457200" lvl="1" indent="0">
              <a:buNone/>
            </a:pPr>
            <a:endParaRPr kumimoji="1" lang="en-US" altLang="zh-CN" sz="2000" dirty="0"/>
          </a:p>
          <a:p>
            <a:pPr marL="457200" lvl="1" indent="0">
              <a:buNone/>
            </a:pPr>
            <a:endParaRPr kumimoji="1" lang="en-US" altLang="zh-CN" sz="2000" dirty="0"/>
          </a:p>
          <a:p>
            <a:pPr marL="0" indent="0">
              <a:buNone/>
            </a:pPr>
            <a:endParaRPr kumimoji="1" lang="en-US" altLang="zh-CN" dirty="0"/>
          </a:p>
        </p:txBody>
      </p:sp>
      <p:sp>
        <p:nvSpPr>
          <p:cNvPr id="5" name="标题 1">
            <a:extLst>
              <a:ext uri="{FF2B5EF4-FFF2-40B4-BE49-F238E27FC236}">
                <a16:creationId xmlns:a16="http://schemas.microsoft.com/office/drawing/2014/main" id="{7C85C795-F0F0-8B4E-9746-901811E3C280}"/>
              </a:ext>
            </a:extLst>
          </p:cNvPr>
          <p:cNvSpPr txBox="1">
            <a:spLocks noChangeArrowheads="1"/>
          </p:cNvSpPr>
          <p:nvPr/>
        </p:nvSpPr>
        <p:spPr bwMode="auto">
          <a:xfrm>
            <a:off x="357188" y="357188"/>
            <a:ext cx="8429625" cy="785812"/>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eaLnBrk="0" fontAlgn="base" hangingPunct="0">
              <a:spcBef>
                <a:spcPct val="0"/>
              </a:spcBef>
              <a:spcAft>
                <a:spcPct val="0"/>
              </a:spcAft>
              <a:buSzPct val="100000"/>
              <a:defRPr sz="3200" b="1" kern="1200">
                <a:solidFill>
                  <a:schemeClr val="bg1"/>
                </a:solidFill>
                <a:latin typeface="+mj-lt"/>
                <a:ea typeface="+mj-ea"/>
                <a:cs typeface="+mj-cs"/>
                <a:sym typeface="Arial" panose="020B0604020202020204" pitchFamily="34" charset="0"/>
              </a:defRPr>
            </a:lvl1pPr>
            <a:lvl2pPr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2pPr>
            <a:lvl3pPr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3pPr>
            <a:lvl4pPr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4pPr>
            <a:lvl5pPr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r>
              <a:rPr lang="zh-CN" altLang="en-US" dirty="0">
                <a:solidFill>
                  <a:schemeClr val="tx1"/>
                </a:solidFill>
                <a:latin typeface="黑体" panose="02010609060101010101" pitchFamily="49" charset="-122"/>
                <a:ea typeface="黑体" panose="02010609060101010101" pitchFamily="49" charset="-122"/>
              </a:rPr>
              <a:t>论文实验结果</a:t>
            </a:r>
          </a:p>
        </p:txBody>
      </p:sp>
      <p:pic>
        <p:nvPicPr>
          <p:cNvPr id="4" name="图片 3">
            <a:extLst>
              <a:ext uri="{FF2B5EF4-FFF2-40B4-BE49-F238E27FC236}">
                <a16:creationId xmlns:a16="http://schemas.microsoft.com/office/drawing/2014/main" id="{26F95A03-AD23-6249-83E5-D33D398717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706" y="2996964"/>
            <a:ext cx="2739902" cy="2376198"/>
          </a:xfrm>
          <a:prstGeom prst="rect">
            <a:avLst/>
          </a:prstGeom>
        </p:spPr>
      </p:pic>
      <p:pic>
        <p:nvPicPr>
          <p:cNvPr id="8" name="图片 7">
            <a:extLst>
              <a:ext uri="{FF2B5EF4-FFF2-40B4-BE49-F238E27FC236}">
                <a16:creationId xmlns:a16="http://schemas.microsoft.com/office/drawing/2014/main" id="{EB9E550A-2B0B-8A42-84DE-597425C58A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99994" y="2708941"/>
            <a:ext cx="4357594" cy="2905062"/>
          </a:xfrm>
          <a:prstGeom prst="rect">
            <a:avLst/>
          </a:prstGeom>
        </p:spPr>
      </p:pic>
    </p:spTree>
    <p:extLst>
      <p:ext uri="{BB962C8B-B14F-4D97-AF65-F5344CB8AC3E}">
        <p14:creationId xmlns:p14="http://schemas.microsoft.com/office/powerpoint/2010/main" val="187366486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内容占位符 2"/>
          <p:cNvSpPr>
            <a:spLocks noGrp="1" noChangeArrowheads="1"/>
          </p:cNvSpPr>
          <p:nvPr>
            <p:ph idx="4294967295"/>
          </p:nvPr>
        </p:nvSpPr>
        <p:spPr>
          <a:extLst>
            <a:ext uri="{91240B29-F687-4f45-9708-019B960494DF}">
              <a14:hiddenLine xmlns="" xmlns:a14="http://schemas.microsoft.com/office/drawing/2010/main" w="9525">
                <a:solidFill>
                  <a:srgbClr val="000000"/>
                </a:solidFill>
                <a:miter lim="800000"/>
                <a:headEnd/>
                <a:tailEnd/>
              </a14:hiddenLine>
            </a:ext>
          </a:extLst>
        </p:spPr>
        <p:txBody>
          <a:bodyPr/>
          <a:lstStyle/>
          <a:p>
            <a:r>
              <a:rPr kumimoji="1" lang="zh-CN" altLang="en-US" sz="2400" dirty="0"/>
              <a:t>车流量预测分析</a:t>
            </a:r>
            <a:r>
              <a:rPr kumimoji="1" lang="en-US" altLang="zh-CN" sz="2400" dirty="0"/>
              <a:t>-PCNN</a:t>
            </a:r>
            <a:r>
              <a:rPr kumimoji="1" lang="zh-CN" altLang="en-US" sz="2400" dirty="0"/>
              <a:t>参数分析</a:t>
            </a:r>
            <a:endParaRPr kumimoji="1" lang="en-US" altLang="zh-CN" sz="2000" dirty="0"/>
          </a:p>
          <a:p>
            <a:pPr marL="457200" lvl="1" indent="0">
              <a:buNone/>
            </a:pPr>
            <a:endParaRPr kumimoji="1" lang="en-US" altLang="zh-CN" sz="2000" dirty="0"/>
          </a:p>
          <a:p>
            <a:pPr marL="0" indent="0">
              <a:buNone/>
            </a:pPr>
            <a:endParaRPr kumimoji="1" lang="en-US" altLang="zh-CN" dirty="0"/>
          </a:p>
        </p:txBody>
      </p:sp>
      <p:sp>
        <p:nvSpPr>
          <p:cNvPr id="5" name="标题 1">
            <a:extLst>
              <a:ext uri="{FF2B5EF4-FFF2-40B4-BE49-F238E27FC236}">
                <a16:creationId xmlns:a16="http://schemas.microsoft.com/office/drawing/2014/main" id="{7C85C795-F0F0-8B4E-9746-901811E3C280}"/>
              </a:ext>
            </a:extLst>
          </p:cNvPr>
          <p:cNvSpPr txBox="1">
            <a:spLocks noChangeArrowheads="1"/>
          </p:cNvSpPr>
          <p:nvPr/>
        </p:nvSpPr>
        <p:spPr bwMode="auto">
          <a:xfrm>
            <a:off x="357188" y="357188"/>
            <a:ext cx="8429625" cy="785812"/>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eaLnBrk="0" fontAlgn="base" hangingPunct="0">
              <a:spcBef>
                <a:spcPct val="0"/>
              </a:spcBef>
              <a:spcAft>
                <a:spcPct val="0"/>
              </a:spcAft>
              <a:buSzPct val="100000"/>
              <a:defRPr sz="3200" b="1" kern="1200">
                <a:solidFill>
                  <a:schemeClr val="bg1"/>
                </a:solidFill>
                <a:latin typeface="+mj-lt"/>
                <a:ea typeface="+mj-ea"/>
                <a:cs typeface="+mj-cs"/>
                <a:sym typeface="Arial" panose="020B0604020202020204" pitchFamily="34" charset="0"/>
              </a:defRPr>
            </a:lvl1pPr>
            <a:lvl2pPr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2pPr>
            <a:lvl3pPr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3pPr>
            <a:lvl4pPr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4pPr>
            <a:lvl5pPr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r>
              <a:rPr lang="zh-CN" altLang="en-US" dirty="0">
                <a:solidFill>
                  <a:schemeClr val="tx1"/>
                </a:solidFill>
                <a:latin typeface="黑体" panose="02010609060101010101" pitchFamily="49" charset="-122"/>
                <a:ea typeface="黑体" panose="02010609060101010101" pitchFamily="49" charset="-122"/>
              </a:rPr>
              <a:t>论文实验结果</a:t>
            </a:r>
          </a:p>
        </p:txBody>
      </p:sp>
      <p:pic>
        <p:nvPicPr>
          <p:cNvPr id="4" name="图片 3">
            <a:extLst>
              <a:ext uri="{FF2B5EF4-FFF2-40B4-BE49-F238E27FC236}">
                <a16:creationId xmlns:a16="http://schemas.microsoft.com/office/drawing/2014/main" id="{970DF30F-E696-6E41-9F10-2AFE54A27F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144" y="3068970"/>
            <a:ext cx="7883712" cy="2101612"/>
          </a:xfrm>
          <a:prstGeom prst="rect">
            <a:avLst/>
          </a:prstGeom>
        </p:spPr>
      </p:pic>
    </p:spTree>
    <p:extLst>
      <p:ext uri="{BB962C8B-B14F-4D97-AF65-F5344CB8AC3E}">
        <p14:creationId xmlns:p14="http://schemas.microsoft.com/office/powerpoint/2010/main" val="73725351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内容占位符 2"/>
          <p:cNvSpPr>
            <a:spLocks noGrp="1" noChangeArrowheads="1"/>
          </p:cNvSpPr>
          <p:nvPr>
            <p:ph idx="4294967295"/>
          </p:nvPr>
        </p:nvSpPr>
        <p:spPr>
          <a:extLst>
            <a:ext uri="{91240B29-F687-4f45-9708-019B960494DF}">
              <a14:hiddenLine xmlns="" xmlns:a14="http://schemas.microsoft.com/office/drawing/2010/main" w="9525">
                <a:solidFill>
                  <a:srgbClr val="000000"/>
                </a:solidFill>
                <a:miter lim="800000"/>
                <a:headEnd/>
                <a:tailEnd/>
              </a14:hiddenLine>
            </a:ext>
          </a:extLst>
        </p:spPr>
        <p:txBody>
          <a:bodyPr/>
          <a:lstStyle/>
          <a:p>
            <a:r>
              <a:rPr kumimoji="1" lang="zh-CN" altLang="en-US" sz="2400" dirty="0"/>
              <a:t>车流量预测分析</a:t>
            </a:r>
            <a:r>
              <a:rPr kumimoji="1" lang="en-US" altLang="zh-CN" sz="2400" dirty="0"/>
              <a:t>-</a:t>
            </a:r>
            <a:r>
              <a:rPr kumimoji="1" lang="zh-CN" altLang="en-US" sz="2400" dirty="0"/>
              <a:t>对比其它方法</a:t>
            </a:r>
            <a:endParaRPr kumimoji="1" lang="en-US" altLang="zh-CN" sz="2000" dirty="0"/>
          </a:p>
          <a:p>
            <a:pPr marL="457200" lvl="1" indent="0">
              <a:buNone/>
            </a:pPr>
            <a:endParaRPr kumimoji="1" lang="en-US" altLang="zh-CN" sz="2000" dirty="0"/>
          </a:p>
          <a:p>
            <a:pPr marL="0" indent="0">
              <a:buNone/>
            </a:pPr>
            <a:endParaRPr kumimoji="1" lang="en-US" altLang="zh-CN" dirty="0"/>
          </a:p>
        </p:txBody>
      </p:sp>
      <p:sp>
        <p:nvSpPr>
          <p:cNvPr id="5" name="标题 1">
            <a:extLst>
              <a:ext uri="{FF2B5EF4-FFF2-40B4-BE49-F238E27FC236}">
                <a16:creationId xmlns:a16="http://schemas.microsoft.com/office/drawing/2014/main" id="{7C85C795-F0F0-8B4E-9746-901811E3C280}"/>
              </a:ext>
            </a:extLst>
          </p:cNvPr>
          <p:cNvSpPr txBox="1">
            <a:spLocks noChangeArrowheads="1"/>
          </p:cNvSpPr>
          <p:nvPr/>
        </p:nvSpPr>
        <p:spPr bwMode="auto">
          <a:xfrm>
            <a:off x="357188" y="357188"/>
            <a:ext cx="8429625" cy="785812"/>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eaLnBrk="0" fontAlgn="base" hangingPunct="0">
              <a:spcBef>
                <a:spcPct val="0"/>
              </a:spcBef>
              <a:spcAft>
                <a:spcPct val="0"/>
              </a:spcAft>
              <a:buSzPct val="100000"/>
              <a:defRPr sz="3200" b="1" kern="1200">
                <a:solidFill>
                  <a:schemeClr val="bg1"/>
                </a:solidFill>
                <a:latin typeface="+mj-lt"/>
                <a:ea typeface="+mj-ea"/>
                <a:cs typeface="+mj-cs"/>
                <a:sym typeface="Arial" panose="020B0604020202020204" pitchFamily="34" charset="0"/>
              </a:defRPr>
            </a:lvl1pPr>
            <a:lvl2pPr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2pPr>
            <a:lvl3pPr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3pPr>
            <a:lvl4pPr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4pPr>
            <a:lvl5pPr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r>
              <a:rPr lang="zh-CN" altLang="en-US" dirty="0">
                <a:solidFill>
                  <a:schemeClr val="tx1"/>
                </a:solidFill>
                <a:latin typeface="黑体" panose="02010609060101010101" pitchFamily="49" charset="-122"/>
                <a:ea typeface="黑体" panose="02010609060101010101" pitchFamily="49" charset="-122"/>
              </a:rPr>
              <a:t>论文实验结果</a:t>
            </a:r>
          </a:p>
        </p:txBody>
      </p:sp>
      <p:pic>
        <p:nvPicPr>
          <p:cNvPr id="3" name="图片 2">
            <a:extLst>
              <a:ext uri="{FF2B5EF4-FFF2-40B4-BE49-F238E27FC236}">
                <a16:creationId xmlns:a16="http://schemas.microsoft.com/office/drawing/2014/main" id="{09DDD761-6785-5840-965F-53628C1C3E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790" y="2060886"/>
            <a:ext cx="4815306" cy="3691734"/>
          </a:xfrm>
          <a:prstGeom prst="rect">
            <a:avLst/>
          </a:prstGeom>
        </p:spPr>
      </p:pic>
    </p:spTree>
    <p:extLst>
      <p:ext uri="{BB962C8B-B14F-4D97-AF65-F5344CB8AC3E}">
        <p14:creationId xmlns:p14="http://schemas.microsoft.com/office/powerpoint/2010/main" val="244776093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内容占位符 2"/>
          <p:cNvSpPr>
            <a:spLocks noGrp="1" noChangeArrowheads="1"/>
          </p:cNvSpPr>
          <p:nvPr>
            <p:ph idx="4294967295"/>
          </p:nvPr>
        </p:nvSpPr>
        <p:spPr>
          <a:extLst>
            <a:ext uri="{91240B29-F687-4f45-9708-019B960494DF}">
              <a14:hiddenLine xmlns="" xmlns:a14="http://schemas.microsoft.com/office/drawing/2010/main" w="9525">
                <a:solidFill>
                  <a:srgbClr val="000000"/>
                </a:solidFill>
                <a:miter lim="800000"/>
                <a:headEnd/>
                <a:tailEnd/>
              </a14:hiddenLine>
            </a:ext>
          </a:extLst>
        </p:spPr>
        <p:txBody>
          <a:bodyPr/>
          <a:lstStyle/>
          <a:p>
            <a:r>
              <a:rPr kumimoji="1" lang="zh-CN" altLang="en-US" sz="2400" dirty="0"/>
              <a:t>车流量预测分析</a:t>
            </a:r>
            <a:r>
              <a:rPr kumimoji="1" lang="en-US" altLang="zh-CN" sz="2400" dirty="0"/>
              <a:t>-</a:t>
            </a:r>
            <a:r>
              <a:rPr kumimoji="1" lang="zh-CN" altLang="en-US" sz="2400" dirty="0"/>
              <a:t>对比其它方法</a:t>
            </a:r>
            <a:endParaRPr kumimoji="1" lang="en-US" altLang="zh-CN" sz="2000" dirty="0"/>
          </a:p>
          <a:p>
            <a:pPr marL="457200" lvl="1" indent="0">
              <a:buNone/>
            </a:pPr>
            <a:endParaRPr kumimoji="1" lang="en-US" altLang="zh-CN" sz="2000" dirty="0"/>
          </a:p>
          <a:p>
            <a:pPr marL="0" indent="0">
              <a:buNone/>
            </a:pPr>
            <a:endParaRPr kumimoji="1" lang="en-US" altLang="zh-CN" dirty="0"/>
          </a:p>
        </p:txBody>
      </p:sp>
      <p:sp>
        <p:nvSpPr>
          <p:cNvPr id="5" name="标题 1">
            <a:extLst>
              <a:ext uri="{FF2B5EF4-FFF2-40B4-BE49-F238E27FC236}">
                <a16:creationId xmlns:a16="http://schemas.microsoft.com/office/drawing/2014/main" id="{7C85C795-F0F0-8B4E-9746-901811E3C280}"/>
              </a:ext>
            </a:extLst>
          </p:cNvPr>
          <p:cNvSpPr txBox="1">
            <a:spLocks noChangeArrowheads="1"/>
          </p:cNvSpPr>
          <p:nvPr/>
        </p:nvSpPr>
        <p:spPr bwMode="auto">
          <a:xfrm>
            <a:off x="357188" y="357188"/>
            <a:ext cx="8429625" cy="785812"/>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eaLnBrk="0" fontAlgn="base" hangingPunct="0">
              <a:spcBef>
                <a:spcPct val="0"/>
              </a:spcBef>
              <a:spcAft>
                <a:spcPct val="0"/>
              </a:spcAft>
              <a:buSzPct val="100000"/>
              <a:defRPr sz="3200" b="1" kern="1200">
                <a:solidFill>
                  <a:schemeClr val="bg1"/>
                </a:solidFill>
                <a:latin typeface="+mj-lt"/>
                <a:ea typeface="+mj-ea"/>
                <a:cs typeface="+mj-cs"/>
                <a:sym typeface="Arial" panose="020B0604020202020204" pitchFamily="34" charset="0"/>
              </a:defRPr>
            </a:lvl1pPr>
            <a:lvl2pPr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2pPr>
            <a:lvl3pPr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3pPr>
            <a:lvl4pPr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4pPr>
            <a:lvl5pPr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r>
              <a:rPr lang="zh-CN" altLang="en-US" dirty="0">
                <a:solidFill>
                  <a:schemeClr val="tx1"/>
                </a:solidFill>
                <a:latin typeface="黑体" panose="02010609060101010101" pitchFamily="49" charset="-122"/>
                <a:ea typeface="黑体" panose="02010609060101010101" pitchFamily="49" charset="-122"/>
              </a:rPr>
              <a:t>论文实验结果</a:t>
            </a:r>
          </a:p>
        </p:txBody>
      </p:sp>
      <p:pic>
        <p:nvPicPr>
          <p:cNvPr id="4" name="图片 3">
            <a:extLst>
              <a:ext uri="{FF2B5EF4-FFF2-40B4-BE49-F238E27FC236}">
                <a16:creationId xmlns:a16="http://schemas.microsoft.com/office/drawing/2014/main" id="{070642A8-F642-324F-B4EA-A9EC7189DF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2420916"/>
            <a:ext cx="6096000" cy="3479800"/>
          </a:xfrm>
          <a:prstGeom prst="rect">
            <a:avLst/>
          </a:prstGeom>
        </p:spPr>
      </p:pic>
    </p:spTree>
    <p:extLst>
      <p:ext uri="{BB962C8B-B14F-4D97-AF65-F5344CB8AC3E}">
        <p14:creationId xmlns:p14="http://schemas.microsoft.com/office/powerpoint/2010/main" val="200622912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内容占位符 2"/>
          <p:cNvSpPr>
            <a:spLocks noGrp="1" noChangeArrowheads="1"/>
          </p:cNvSpPr>
          <p:nvPr>
            <p:ph idx="4294967295"/>
          </p:nvPr>
        </p:nvSpPr>
        <p:spPr>
          <a:extLst>
            <a:ext uri="{91240B29-F687-4f45-9708-019B960494DF}">
              <a14:hiddenLine xmlns="" xmlns:a14="http://schemas.microsoft.com/office/drawing/2010/main" w="9525">
                <a:solidFill>
                  <a:srgbClr val="000000"/>
                </a:solidFill>
                <a:miter lim="800000"/>
                <a:headEnd/>
                <a:tailEnd/>
              </a14:hiddenLine>
            </a:ext>
          </a:extLst>
        </p:spPr>
        <p:txBody>
          <a:bodyPr/>
          <a:lstStyle/>
          <a:p>
            <a:r>
              <a:rPr kumimoji="1" lang="zh-CN" altLang="en-US" sz="2400" dirty="0"/>
              <a:t>负载均衡分析</a:t>
            </a:r>
            <a:r>
              <a:rPr kumimoji="1" lang="en-US" altLang="zh-CN" sz="2400" dirty="0"/>
              <a:t>-</a:t>
            </a:r>
            <a:r>
              <a:rPr kumimoji="1" lang="zh-CN" altLang="en-US" sz="2400" dirty="0"/>
              <a:t>参数分析</a:t>
            </a:r>
            <a:endParaRPr kumimoji="1" lang="en-US" altLang="zh-CN" sz="2000" dirty="0"/>
          </a:p>
          <a:p>
            <a:pPr marL="457200" lvl="1" indent="0">
              <a:buNone/>
            </a:pPr>
            <a:endParaRPr kumimoji="1" lang="en-US" altLang="zh-CN" sz="2000" dirty="0"/>
          </a:p>
          <a:p>
            <a:pPr marL="0" indent="0">
              <a:buNone/>
            </a:pPr>
            <a:endParaRPr kumimoji="1" lang="en-US" altLang="zh-CN" dirty="0"/>
          </a:p>
        </p:txBody>
      </p:sp>
      <p:sp>
        <p:nvSpPr>
          <p:cNvPr id="5" name="标题 1">
            <a:extLst>
              <a:ext uri="{FF2B5EF4-FFF2-40B4-BE49-F238E27FC236}">
                <a16:creationId xmlns:a16="http://schemas.microsoft.com/office/drawing/2014/main" id="{7C85C795-F0F0-8B4E-9746-901811E3C280}"/>
              </a:ext>
            </a:extLst>
          </p:cNvPr>
          <p:cNvSpPr txBox="1">
            <a:spLocks noChangeArrowheads="1"/>
          </p:cNvSpPr>
          <p:nvPr/>
        </p:nvSpPr>
        <p:spPr bwMode="auto">
          <a:xfrm>
            <a:off x="357188" y="357188"/>
            <a:ext cx="8429625" cy="785812"/>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eaLnBrk="0" fontAlgn="base" hangingPunct="0">
              <a:spcBef>
                <a:spcPct val="0"/>
              </a:spcBef>
              <a:spcAft>
                <a:spcPct val="0"/>
              </a:spcAft>
              <a:buSzPct val="100000"/>
              <a:defRPr sz="3200" b="1" kern="1200">
                <a:solidFill>
                  <a:schemeClr val="bg1"/>
                </a:solidFill>
                <a:latin typeface="+mj-lt"/>
                <a:ea typeface="+mj-ea"/>
                <a:cs typeface="+mj-cs"/>
                <a:sym typeface="Arial" panose="020B0604020202020204" pitchFamily="34" charset="0"/>
              </a:defRPr>
            </a:lvl1pPr>
            <a:lvl2pPr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2pPr>
            <a:lvl3pPr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3pPr>
            <a:lvl4pPr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4pPr>
            <a:lvl5pPr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r>
              <a:rPr lang="zh-CN" altLang="en-US" dirty="0">
                <a:solidFill>
                  <a:schemeClr val="tx1"/>
                </a:solidFill>
                <a:latin typeface="黑体" panose="02010609060101010101" pitchFamily="49" charset="-122"/>
                <a:ea typeface="黑体" panose="02010609060101010101" pitchFamily="49" charset="-122"/>
              </a:rPr>
              <a:t>论文实验结果</a:t>
            </a:r>
          </a:p>
        </p:txBody>
      </p:sp>
      <p:pic>
        <p:nvPicPr>
          <p:cNvPr id="2" name="图片 1">
            <a:extLst>
              <a:ext uri="{FF2B5EF4-FFF2-40B4-BE49-F238E27FC236}">
                <a16:creationId xmlns:a16="http://schemas.microsoft.com/office/drawing/2014/main" id="{F2ED3F88-EE89-9B44-A53C-5196E85BFF0C}"/>
              </a:ext>
            </a:extLst>
          </p:cNvPr>
          <p:cNvPicPr>
            <a:picLocks noChangeAspect="1"/>
          </p:cNvPicPr>
          <p:nvPr/>
        </p:nvPicPr>
        <p:blipFill>
          <a:blip r:embed="rId3"/>
          <a:stretch>
            <a:fillRect/>
          </a:stretch>
        </p:blipFill>
        <p:spPr>
          <a:xfrm>
            <a:off x="1691760" y="2132892"/>
            <a:ext cx="5159146" cy="4150283"/>
          </a:xfrm>
          <a:prstGeom prst="rect">
            <a:avLst/>
          </a:prstGeom>
        </p:spPr>
      </p:pic>
    </p:spTree>
    <p:extLst>
      <p:ext uri="{BB962C8B-B14F-4D97-AF65-F5344CB8AC3E}">
        <p14:creationId xmlns:p14="http://schemas.microsoft.com/office/powerpoint/2010/main" val="369328616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内容占位符 2"/>
          <p:cNvSpPr>
            <a:spLocks noGrp="1" noChangeArrowheads="1"/>
          </p:cNvSpPr>
          <p:nvPr>
            <p:ph idx="4294967295"/>
          </p:nvPr>
        </p:nvSpPr>
        <p:spPr>
          <a:extLst>
            <a:ext uri="{91240B29-F687-4f45-9708-019B960494DF}">
              <a14:hiddenLine xmlns="" xmlns:a14="http://schemas.microsoft.com/office/drawing/2010/main" w="9525">
                <a:solidFill>
                  <a:srgbClr val="000000"/>
                </a:solidFill>
                <a:miter lim="800000"/>
                <a:headEnd/>
                <a:tailEnd/>
              </a14:hiddenLine>
            </a:ext>
          </a:extLst>
        </p:spPr>
        <p:txBody>
          <a:bodyPr/>
          <a:lstStyle/>
          <a:p>
            <a:r>
              <a:rPr kumimoji="1" lang="zh-CN" altLang="en-US" sz="2400" dirty="0"/>
              <a:t>负载均衡分析</a:t>
            </a:r>
            <a:r>
              <a:rPr kumimoji="1" lang="en-US" altLang="zh-CN" sz="2400" dirty="0"/>
              <a:t>-</a:t>
            </a:r>
            <a:r>
              <a:rPr kumimoji="1" lang="zh-CN" altLang="en-US" sz="2400" dirty="0"/>
              <a:t>对比其它方法</a:t>
            </a:r>
            <a:endParaRPr kumimoji="1" lang="en-US" altLang="zh-CN" sz="2000" dirty="0"/>
          </a:p>
          <a:p>
            <a:pPr marL="457200" lvl="1" indent="0">
              <a:buNone/>
            </a:pPr>
            <a:endParaRPr kumimoji="1" lang="en-US" altLang="zh-CN" sz="2000" dirty="0"/>
          </a:p>
          <a:p>
            <a:pPr marL="0" indent="0">
              <a:buNone/>
            </a:pPr>
            <a:endParaRPr kumimoji="1" lang="en-US" altLang="zh-CN" dirty="0"/>
          </a:p>
        </p:txBody>
      </p:sp>
      <p:sp>
        <p:nvSpPr>
          <p:cNvPr id="5" name="标题 1">
            <a:extLst>
              <a:ext uri="{FF2B5EF4-FFF2-40B4-BE49-F238E27FC236}">
                <a16:creationId xmlns:a16="http://schemas.microsoft.com/office/drawing/2014/main" id="{7C85C795-F0F0-8B4E-9746-901811E3C280}"/>
              </a:ext>
            </a:extLst>
          </p:cNvPr>
          <p:cNvSpPr txBox="1">
            <a:spLocks noChangeArrowheads="1"/>
          </p:cNvSpPr>
          <p:nvPr/>
        </p:nvSpPr>
        <p:spPr bwMode="auto">
          <a:xfrm>
            <a:off x="357188" y="357188"/>
            <a:ext cx="8429625" cy="785812"/>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eaLnBrk="0" fontAlgn="base" hangingPunct="0">
              <a:spcBef>
                <a:spcPct val="0"/>
              </a:spcBef>
              <a:spcAft>
                <a:spcPct val="0"/>
              </a:spcAft>
              <a:buSzPct val="100000"/>
              <a:defRPr sz="3200" b="1" kern="1200">
                <a:solidFill>
                  <a:schemeClr val="bg1"/>
                </a:solidFill>
                <a:latin typeface="+mj-lt"/>
                <a:ea typeface="+mj-ea"/>
                <a:cs typeface="+mj-cs"/>
                <a:sym typeface="Arial" panose="020B0604020202020204" pitchFamily="34" charset="0"/>
              </a:defRPr>
            </a:lvl1pPr>
            <a:lvl2pPr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2pPr>
            <a:lvl3pPr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3pPr>
            <a:lvl4pPr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4pPr>
            <a:lvl5pPr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r>
              <a:rPr lang="zh-CN" altLang="en-US" dirty="0">
                <a:solidFill>
                  <a:schemeClr val="tx1"/>
                </a:solidFill>
                <a:latin typeface="黑体" panose="02010609060101010101" pitchFamily="49" charset="-122"/>
                <a:ea typeface="黑体" panose="02010609060101010101" pitchFamily="49" charset="-122"/>
              </a:rPr>
              <a:t>论文实验结果</a:t>
            </a:r>
          </a:p>
        </p:txBody>
      </p:sp>
      <p:pic>
        <p:nvPicPr>
          <p:cNvPr id="3" name="图片 2">
            <a:extLst>
              <a:ext uri="{FF2B5EF4-FFF2-40B4-BE49-F238E27FC236}">
                <a16:creationId xmlns:a16="http://schemas.microsoft.com/office/drawing/2014/main" id="{60862012-4DDF-4E4C-B774-45BD7484BF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718" y="2276904"/>
            <a:ext cx="6843771" cy="3598700"/>
          </a:xfrm>
          <a:prstGeom prst="rect">
            <a:avLst/>
          </a:prstGeom>
        </p:spPr>
      </p:pic>
    </p:spTree>
    <p:extLst>
      <p:ext uri="{BB962C8B-B14F-4D97-AF65-F5344CB8AC3E}">
        <p14:creationId xmlns:p14="http://schemas.microsoft.com/office/powerpoint/2010/main" val="3617175056"/>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内容占位符 2"/>
          <p:cNvSpPr>
            <a:spLocks noGrp="1" noChangeArrowheads="1"/>
          </p:cNvSpPr>
          <p:nvPr>
            <p:ph idx="4294967295"/>
          </p:nvPr>
        </p:nvSpPr>
        <p:spPr>
          <a:extLst>
            <a:ext uri="{91240B29-F687-4f45-9708-019B960494DF}">
              <a14:hiddenLine xmlns="" xmlns:a14="http://schemas.microsoft.com/office/drawing/2010/main" w="9525">
                <a:solidFill>
                  <a:srgbClr val="000000"/>
                </a:solidFill>
                <a:miter lim="800000"/>
                <a:headEnd/>
                <a:tailEnd/>
              </a14:hiddenLine>
            </a:ext>
          </a:extLst>
        </p:spPr>
        <p:txBody>
          <a:bodyPr/>
          <a:lstStyle/>
          <a:p>
            <a:r>
              <a:rPr kumimoji="1" lang="zh-CN" altLang="en-US" sz="2400" dirty="0"/>
              <a:t>负载均衡分析</a:t>
            </a:r>
            <a:r>
              <a:rPr kumimoji="1" lang="en-US" altLang="zh-CN" sz="2400" dirty="0"/>
              <a:t>-</a:t>
            </a:r>
            <a:r>
              <a:rPr kumimoji="1" lang="zh-CN" altLang="en-US" sz="2400" dirty="0"/>
              <a:t>结果可视化</a:t>
            </a:r>
            <a:endParaRPr kumimoji="1" lang="en-US" altLang="zh-CN" sz="2400" dirty="0"/>
          </a:p>
          <a:p>
            <a:pPr lvl="1"/>
            <a:r>
              <a:rPr kumimoji="1" lang="zh-CN" altLang="en-US" sz="1600" dirty="0"/>
              <a:t>车流量</a:t>
            </a:r>
            <a:r>
              <a:rPr kumimoji="1" lang="en-US" altLang="zh-CN" sz="1600" dirty="0"/>
              <a:t>-</a:t>
            </a:r>
            <a:r>
              <a:rPr kumimoji="1" lang="zh-CN" altLang="en-US" sz="1600" dirty="0"/>
              <a:t> 不能成功发送的数据量</a:t>
            </a:r>
            <a:endParaRPr kumimoji="1" lang="en-US" altLang="zh-CN" sz="1600" dirty="0"/>
          </a:p>
          <a:p>
            <a:pPr lvl="1"/>
            <a:r>
              <a:rPr kumimoji="1" lang="zh-CN" altLang="en-US" sz="1600" dirty="0"/>
              <a:t>车流量</a:t>
            </a:r>
            <a:r>
              <a:rPr kumimoji="1" lang="en-US" altLang="zh-CN" sz="1600" dirty="0"/>
              <a:t>-</a:t>
            </a:r>
            <a:r>
              <a:rPr kumimoji="1" lang="zh-CN" altLang="en-US" sz="1600" dirty="0"/>
              <a:t>不能成功发送的数据量</a:t>
            </a:r>
            <a:r>
              <a:rPr kumimoji="1" lang="en-US" altLang="zh-CN" sz="1600" dirty="0"/>
              <a:t>-</a:t>
            </a:r>
            <a:r>
              <a:rPr kumimoji="1" lang="zh-CN" altLang="en-US" sz="1600" dirty="0"/>
              <a:t>优化后不能成功发</a:t>
            </a:r>
            <a:endParaRPr kumimoji="1" lang="en-US" altLang="zh-CN" sz="1600" dirty="0"/>
          </a:p>
          <a:p>
            <a:pPr marL="457200" lvl="1" indent="0">
              <a:buNone/>
            </a:pPr>
            <a:r>
              <a:rPr kumimoji="1" lang="zh-CN" altLang="en-US" sz="1600" dirty="0"/>
              <a:t>送的数据量</a:t>
            </a:r>
            <a:endParaRPr kumimoji="1" lang="en-US" altLang="zh-CN" sz="1600" dirty="0"/>
          </a:p>
          <a:p>
            <a:pPr marL="0" indent="0">
              <a:buNone/>
            </a:pPr>
            <a:endParaRPr kumimoji="1" lang="en-US" altLang="zh-CN" dirty="0"/>
          </a:p>
        </p:txBody>
      </p:sp>
      <p:sp>
        <p:nvSpPr>
          <p:cNvPr id="5" name="标题 1">
            <a:extLst>
              <a:ext uri="{FF2B5EF4-FFF2-40B4-BE49-F238E27FC236}">
                <a16:creationId xmlns:a16="http://schemas.microsoft.com/office/drawing/2014/main" id="{7C85C795-F0F0-8B4E-9746-901811E3C280}"/>
              </a:ext>
            </a:extLst>
          </p:cNvPr>
          <p:cNvSpPr txBox="1">
            <a:spLocks noChangeArrowheads="1"/>
          </p:cNvSpPr>
          <p:nvPr/>
        </p:nvSpPr>
        <p:spPr bwMode="auto">
          <a:xfrm>
            <a:off x="357188" y="357188"/>
            <a:ext cx="8429625" cy="785812"/>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eaLnBrk="0" fontAlgn="base" hangingPunct="0">
              <a:spcBef>
                <a:spcPct val="0"/>
              </a:spcBef>
              <a:spcAft>
                <a:spcPct val="0"/>
              </a:spcAft>
              <a:buSzPct val="100000"/>
              <a:defRPr sz="3200" b="1" kern="1200">
                <a:solidFill>
                  <a:schemeClr val="bg1"/>
                </a:solidFill>
                <a:latin typeface="+mj-lt"/>
                <a:ea typeface="+mj-ea"/>
                <a:cs typeface="+mj-cs"/>
                <a:sym typeface="Arial" panose="020B0604020202020204" pitchFamily="34" charset="0"/>
              </a:defRPr>
            </a:lvl1pPr>
            <a:lvl2pPr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2pPr>
            <a:lvl3pPr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3pPr>
            <a:lvl4pPr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4pPr>
            <a:lvl5pPr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r>
              <a:rPr lang="zh-CN" altLang="en-US" dirty="0">
                <a:solidFill>
                  <a:schemeClr val="tx1"/>
                </a:solidFill>
                <a:latin typeface="黑体" panose="02010609060101010101" pitchFamily="49" charset="-122"/>
                <a:ea typeface="黑体" panose="02010609060101010101" pitchFamily="49" charset="-122"/>
              </a:rPr>
              <a:t>论文实验结果</a:t>
            </a:r>
          </a:p>
        </p:txBody>
      </p:sp>
      <p:pic>
        <p:nvPicPr>
          <p:cNvPr id="4" name="图片 3">
            <a:extLst>
              <a:ext uri="{FF2B5EF4-FFF2-40B4-BE49-F238E27FC236}">
                <a16:creationId xmlns:a16="http://schemas.microsoft.com/office/drawing/2014/main" id="{345E2C9E-C7DA-264B-B2A3-970193F0F1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022" y="2924958"/>
            <a:ext cx="3486978" cy="3518392"/>
          </a:xfrm>
          <a:prstGeom prst="rect">
            <a:avLst/>
          </a:prstGeom>
        </p:spPr>
      </p:pic>
      <p:pic>
        <p:nvPicPr>
          <p:cNvPr id="7" name="图片 6">
            <a:extLst>
              <a:ext uri="{FF2B5EF4-FFF2-40B4-BE49-F238E27FC236}">
                <a16:creationId xmlns:a16="http://schemas.microsoft.com/office/drawing/2014/main" id="{F38DC2BD-7B32-9D44-9752-2F8523D368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4670429" y="2589396"/>
            <a:ext cx="5233368" cy="2736228"/>
          </a:xfrm>
          <a:prstGeom prst="rect">
            <a:avLst/>
          </a:prstGeom>
        </p:spPr>
      </p:pic>
    </p:spTree>
    <p:extLst>
      <p:ext uri="{BB962C8B-B14F-4D97-AF65-F5344CB8AC3E}">
        <p14:creationId xmlns:p14="http://schemas.microsoft.com/office/powerpoint/2010/main" val="196635379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内容占位符 2"/>
          <p:cNvSpPr>
            <a:spLocks noGrp="1" noChangeArrowheads="1"/>
          </p:cNvSpPr>
          <p:nvPr>
            <p:ph idx="4294967295"/>
          </p:nvPr>
        </p:nvSpPr>
        <p:spPr>
          <a:xfrm>
            <a:off x="457200" y="1570038"/>
            <a:ext cx="8003124" cy="4525962"/>
          </a:xfrm>
          <a:extLst>
            <a:ext uri="{91240B29-F687-4f45-9708-019B960494DF}">
              <a14:hiddenLine xmlns="" xmlns:a14="http://schemas.microsoft.com/office/drawing/2010/main" w="9525">
                <a:solidFill>
                  <a:srgbClr val="000000"/>
                </a:solidFill>
                <a:miter lim="800000"/>
                <a:headEnd/>
                <a:tailEnd/>
              </a14:hiddenLine>
            </a:ext>
          </a:extLst>
        </p:spPr>
        <p:txBody>
          <a:bodyPr/>
          <a:lstStyle/>
          <a:p>
            <a:r>
              <a:rPr kumimoji="1" lang="zh-CN" altLang="en-US" sz="2400" dirty="0"/>
              <a:t>负载均衡分析</a:t>
            </a:r>
            <a:r>
              <a:rPr kumimoji="1" lang="en-US" altLang="zh-CN" sz="2400" dirty="0"/>
              <a:t>-</a:t>
            </a:r>
            <a:r>
              <a:rPr kumimoji="1" lang="zh-CN" altLang="en-US" sz="2400" dirty="0"/>
              <a:t>结果可视化</a:t>
            </a:r>
            <a:endParaRPr kumimoji="1" lang="en-US" altLang="zh-CN" sz="2400" dirty="0"/>
          </a:p>
          <a:p>
            <a:pPr lvl="1"/>
            <a:r>
              <a:rPr kumimoji="1" lang="en-US" altLang="zh-CN" sz="1600" dirty="0" err="1"/>
              <a:t>matplotlib.pyplot</a:t>
            </a:r>
            <a:r>
              <a:rPr kumimoji="1" lang="en-US" altLang="zh-CN" sz="1600" dirty="0"/>
              <a:t> + mpl_toolkits.mplot3d</a:t>
            </a:r>
          </a:p>
          <a:p>
            <a:pPr marL="457200" lvl="1" indent="0">
              <a:buNone/>
            </a:pPr>
            <a:r>
              <a:rPr kumimoji="1" lang="en-US" altLang="zh-CN" sz="1600" dirty="0"/>
              <a:t>fig = </a:t>
            </a:r>
            <a:r>
              <a:rPr kumimoji="1" lang="en-US" altLang="zh-CN" sz="1600" dirty="0" err="1"/>
              <a:t>plt.figure</a:t>
            </a:r>
            <a:r>
              <a:rPr kumimoji="1" lang="en-US" altLang="zh-CN" sz="1600" dirty="0"/>
              <a:t>(</a:t>
            </a:r>
            <a:r>
              <a:rPr kumimoji="1" lang="en-US" altLang="zh-CN" sz="1600" dirty="0" err="1"/>
              <a:t>figsize</a:t>
            </a:r>
            <a:r>
              <a:rPr kumimoji="1" lang="en-US" altLang="zh-CN" sz="1600" dirty="0"/>
              <a:t>=(12,8))</a:t>
            </a:r>
          </a:p>
          <a:p>
            <a:pPr marL="457200" lvl="1" indent="0">
              <a:buNone/>
            </a:pPr>
            <a:r>
              <a:rPr kumimoji="1" lang="en-US" altLang="zh-CN" sz="1600" dirty="0"/>
              <a:t>ax = Axes3D(fig)</a:t>
            </a:r>
          </a:p>
          <a:p>
            <a:pPr marL="457200" lvl="1" indent="0">
              <a:buNone/>
            </a:pPr>
            <a:r>
              <a:rPr kumimoji="1" lang="en-US" altLang="zh-CN" sz="1600" dirty="0"/>
              <a:t>X = </a:t>
            </a:r>
            <a:r>
              <a:rPr kumimoji="1" lang="en-US" altLang="zh-CN" sz="1600" dirty="0" err="1"/>
              <a:t>np.arange</a:t>
            </a:r>
            <a:r>
              <a:rPr kumimoji="1" lang="en-US" altLang="zh-CN" sz="1600" dirty="0"/>
              <a:t>(0, 642, 1)</a:t>
            </a:r>
          </a:p>
          <a:p>
            <a:pPr marL="457200" lvl="1" indent="0">
              <a:buNone/>
            </a:pPr>
            <a:r>
              <a:rPr kumimoji="1" lang="en-US" altLang="zh-CN" sz="1600" dirty="0"/>
              <a:t>Y = </a:t>
            </a:r>
            <a:r>
              <a:rPr kumimoji="1" lang="en-US" altLang="zh-CN" sz="1600" dirty="0" err="1"/>
              <a:t>np.arange</a:t>
            </a:r>
            <a:r>
              <a:rPr kumimoji="1" lang="en-US" altLang="zh-CN" sz="1600" dirty="0"/>
              <a:t>(0, 623, 1)</a:t>
            </a:r>
          </a:p>
          <a:p>
            <a:pPr marL="457200" lvl="1" indent="0">
              <a:buNone/>
            </a:pPr>
            <a:r>
              <a:rPr kumimoji="1" lang="en-US" altLang="zh-CN" sz="1600" dirty="0"/>
              <a:t>X, Y = </a:t>
            </a:r>
            <a:r>
              <a:rPr kumimoji="1" lang="en-US" altLang="zh-CN" sz="1600" dirty="0" err="1"/>
              <a:t>np.meshgrid</a:t>
            </a:r>
            <a:r>
              <a:rPr kumimoji="1" lang="en-US" altLang="zh-CN" sz="1600" dirty="0"/>
              <a:t>(X, Y)</a:t>
            </a:r>
          </a:p>
          <a:p>
            <a:pPr marL="457200" lvl="1" indent="0">
              <a:buNone/>
            </a:pPr>
            <a:r>
              <a:rPr kumimoji="1" lang="en-US" altLang="zh-CN" sz="1600" dirty="0"/>
              <a:t>	#</a:t>
            </a:r>
            <a:r>
              <a:rPr kumimoji="1" lang="zh-CN" altLang="en-US" sz="1600" dirty="0"/>
              <a:t>定义要画的两个表面，</a:t>
            </a:r>
            <a:r>
              <a:rPr kumimoji="1" lang="en-US" altLang="zh-CN" sz="1600" dirty="0"/>
              <a:t>Z</a:t>
            </a:r>
            <a:r>
              <a:rPr kumimoji="1" lang="zh-CN" altLang="en-US" sz="1600" dirty="0"/>
              <a:t>为交通态势图，</a:t>
            </a:r>
            <a:r>
              <a:rPr kumimoji="1" lang="en-US" altLang="zh-CN" sz="1600" dirty="0"/>
              <a:t>Z2</a:t>
            </a:r>
            <a:r>
              <a:rPr kumimoji="1" lang="zh-CN" altLang="en-US" sz="1600" dirty="0"/>
              <a:t>为不能分担的分布</a:t>
            </a:r>
            <a:endParaRPr kumimoji="1" lang="en-US" altLang="zh-CN" sz="1600" dirty="0"/>
          </a:p>
          <a:p>
            <a:pPr marL="457200" lvl="1" indent="0">
              <a:buNone/>
            </a:pPr>
            <a:r>
              <a:rPr kumimoji="1" lang="en-US" altLang="zh-CN" sz="1600" dirty="0"/>
              <a:t>Z = inflow</a:t>
            </a:r>
          </a:p>
          <a:p>
            <a:pPr marL="457200" lvl="1" indent="0">
              <a:buNone/>
            </a:pPr>
            <a:r>
              <a:rPr kumimoji="1" lang="en-US" altLang="zh-CN" sz="1600" dirty="0"/>
              <a:t>	Z2 =</a:t>
            </a:r>
            <a:r>
              <a:rPr kumimoji="1" lang="en-US" altLang="zh-CN" sz="1600" dirty="0">
                <a:solidFill>
                  <a:srgbClr val="FF0000"/>
                </a:solidFill>
              </a:rPr>
              <a:t>200</a:t>
            </a:r>
            <a:r>
              <a:rPr kumimoji="1" lang="en-US" altLang="zh-CN" sz="1600" dirty="0"/>
              <a:t> +  </a:t>
            </a:r>
            <a:r>
              <a:rPr kumimoji="1" lang="en-US" altLang="zh-CN" sz="1600" dirty="0" err="1"/>
              <a:t>can_not_dis</a:t>
            </a:r>
            <a:r>
              <a:rPr kumimoji="1" lang="en-US" altLang="zh-CN" sz="1600" dirty="0"/>
              <a:t>                 </a:t>
            </a:r>
          </a:p>
          <a:p>
            <a:pPr marL="457200" lvl="1" indent="0">
              <a:buNone/>
            </a:pPr>
            <a:r>
              <a:rPr kumimoji="1" lang="en-US" altLang="zh-CN" sz="1600" dirty="0"/>
              <a:t>	#</a:t>
            </a:r>
            <a:r>
              <a:rPr kumimoji="1" lang="zh-CN" altLang="en-US" sz="1600" dirty="0"/>
              <a:t>设定</a:t>
            </a:r>
            <a:r>
              <a:rPr kumimoji="1" lang="en-US" altLang="zh-CN" sz="1600" dirty="0"/>
              <a:t>Z</a:t>
            </a:r>
            <a:r>
              <a:rPr kumimoji="1" lang="zh-CN" altLang="en-US" sz="1600" dirty="0"/>
              <a:t>轴范围</a:t>
            </a:r>
          </a:p>
          <a:p>
            <a:pPr marL="457200" lvl="1" indent="0">
              <a:buNone/>
            </a:pPr>
            <a:r>
              <a:rPr kumimoji="1" lang="zh-CN" altLang="en-US" sz="1600" dirty="0"/>
              <a:t>	</a:t>
            </a:r>
            <a:r>
              <a:rPr kumimoji="1" lang="en-US" altLang="zh-CN" sz="1600" dirty="0" err="1"/>
              <a:t>ax.set_zlim</a:t>
            </a:r>
            <a:r>
              <a:rPr kumimoji="1" lang="en-US" altLang="zh-CN" sz="1600" dirty="0"/>
              <a:t>(0, 250)</a:t>
            </a:r>
          </a:p>
          <a:p>
            <a:pPr marL="457200" lvl="1" indent="0">
              <a:buNone/>
            </a:pPr>
            <a:r>
              <a:rPr kumimoji="1" lang="en-US" altLang="zh-CN" sz="1600" dirty="0"/>
              <a:t>	#</a:t>
            </a:r>
            <a:r>
              <a:rPr kumimoji="1" lang="zh-CN" altLang="en-US" sz="1600" dirty="0"/>
              <a:t>设定</a:t>
            </a:r>
            <a:r>
              <a:rPr kumimoji="1" lang="en-US" altLang="zh-CN" sz="1600" dirty="0"/>
              <a:t>X</a:t>
            </a:r>
            <a:r>
              <a:rPr kumimoji="1" lang="zh-CN" altLang="en-US" sz="1600" dirty="0"/>
              <a:t>轴和</a:t>
            </a:r>
            <a:r>
              <a:rPr kumimoji="1" lang="en-US" altLang="zh-CN" sz="1600" dirty="0"/>
              <a:t>Y</a:t>
            </a:r>
            <a:r>
              <a:rPr kumimoji="1" lang="zh-CN" altLang="en-US" sz="1600" dirty="0"/>
              <a:t>轴刻度</a:t>
            </a:r>
            <a:endParaRPr kumimoji="1" lang="en-US" altLang="zh-CN" sz="1600" dirty="0"/>
          </a:p>
          <a:p>
            <a:pPr marL="457200" lvl="1" indent="0">
              <a:buNone/>
            </a:pPr>
            <a:r>
              <a:rPr kumimoji="1" lang="en-US" altLang="zh-CN" sz="1600" dirty="0" err="1"/>
              <a:t>plt.xticks</a:t>
            </a:r>
            <a:r>
              <a:rPr kumimoji="1" lang="en-US" altLang="zh-CN" sz="1600" dirty="0"/>
              <a:t>([0,155.75,311.5,467.25,623],[0,10,20,30,40])</a:t>
            </a:r>
          </a:p>
          <a:p>
            <a:pPr marL="457200" lvl="1" indent="0">
              <a:buNone/>
            </a:pPr>
            <a:r>
              <a:rPr kumimoji="1" lang="en-US" altLang="zh-CN" sz="1600" dirty="0" err="1"/>
              <a:t>plt.yticks</a:t>
            </a:r>
            <a:r>
              <a:rPr kumimoji="1" lang="en-US" altLang="zh-CN" sz="1600" dirty="0"/>
              <a:t>([0,160.5,321,481.5,642],[0,10,20,30,40])</a:t>
            </a:r>
          </a:p>
          <a:p>
            <a:pPr marL="457200" lvl="1" indent="0">
              <a:buNone/>
            </a:pPr>
            <a:endParaRPr kumimoji="1" lang="en-US" altLang="zh-CN" sz="1600" dirty="0"/>
          </a:p>
          <a:p>
            <a:pPr marL="457200" lvl="1" indent="0">
              <a:buNone/>
            </a:pPr>
            <a:r>
              <a:rPr kumimoji="1" lang="en-US" altLang="zh-CN" sz="1600" dirty="0"/>
              <a:t>	</a:t>
            </a:r>
          </a:p>
        </p:txBody>
      </p:sp>
      <p:sp>
        <p:nvSpPr>
          <p:cNvPr id="5" name="标题 1">
            <a:extLst>
              <a:ext uri="{FF2B5EF4-FFF2-40B4-BE49-F238E27FC236}">
                <a16:creationId xmlns:a16="http://schemas.microsoft.com/office/drawing/2014/main" id="{7C85C795-F0F0-8B4E-9746-901811E3C280}"/>
              </a:ext>
            </a:extLst>
          </p:cNvPr>
          <p:cNvSpPr txBox="1">
            <a:spLocks noChangeArrowheads="1"/>
          </p:cNvSpPr>
          <p:nvPr/>
        </p:nvSpPr>
        <p:spPr bwMode="auto">
          <a:xfrm>
            <a:off x="357188" y="357188"/>
            <a:ext cx="8429625" cy="785812"/>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eaLnBrk="0" fontAlgn="base" hangingPunct="0">
              <a:spcBef>
                <a:spcPct val="0"/>
              </a:spcBef>
              <a:spcAft>
                <a:spcPct val="0"/>
              </a:spcAft>
              <a:buSzPct val="100000"/>
              <a:defRPr sz="3200" b="1" kern="1200">
                <a:solidFill>
                  <a:schemeClr val="bg1"/>
                </a:solidFill>
                <a:latin typeface="+mj-lt"/>
                <a:ea typeface="+mj-ea"/>
                <a:cs typeface="+mj-cs"/>
                <a:sym typeface="Arial" panose="020B0604020202020204" pitchFamily="34" charset="0"/>
              </a:defRPr>
            </a:lvl1pPr>
            <a:lvl2pPr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2pPr>
            <a:lvl3pPr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3pPr>
            <a:lvl4pPr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4pPr>
            <a:lvl5pPr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r>
              <a:rPr lang="zh-CN" altLang="en-US" dirty="0">
                <a:solidFill>
                  <a:schemeClr val="tx1"/>
                </a:solidFill>
                <a:latin typeface="黑体" panose="02010609060101010101" pitchFamily="49" charset="-122"/>
                <a:ea typeface="黑体" panose="02010609060101010101" pitchFamily="49" charset="-122"/>
              </a:rPr>
              <a:t>论文实验结果</a:t>
            </a:r>
          </a:p>
        </p:txBody>
      </p:sp>
    </p:spTree>
    <p:extLst>
      <p:ext uri="{BB962C8B-B14F-4D97-AF65-F5344CB8AC3E}">
        <p14:creationId xmlns:p14="http://schemas.microsoft.com/office/powerpoint/2010/main" val="293350215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noChangeArrowheads="1"/>
          </p:cNvSpPr>
          <p:nvPr>
            <p:ph type="title" idx="4294967295"/>
          </p:nvPr>
        </p:nvSpPr>
        <p:spPr bwMode="auto">
          <a:xfrm>
            <a:off x="357188" y="357188"/>
            <a:ext cx="8429625" cy="785812"/>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HS" altLang="en-US" dirty="0">
                <a:solidFill>
                  <a:schemeClr val="tx1"/>
                </a:solidFill>
                <a:latin typeface="黑体" panose="02010609060101010101" pitchFamily="49" charset="-122"/>
                <a:ea typeface="黑体" panose="02010609060101010101" pitchFamily="49" charset="-122"/>
              </a:rPr>
              <a:t>目录</a:t>
            </a:r>
            <a:endParaRPr lang="zh-CN" altLang="en-US" dirty="0">
              <a:solidFill>
                <a:schemeClr val="tx1"/>
              </a:solidFill>
              <a:latin typeface="黑体" panose="02010609060101010101" pitchFamily="49" charset="-122"/>
              <a:ea typeface="黑体" panose="02010609060101010101" pitchFamily="49" charset="-122"/>
            </a:endParaRPr>
          </a:p>
        </p:txBody>
      </p:sp>
      <p:sp>
        <p:nvSpPr>
          <p:cNvPr id="14339" name="内容占位符 2"/>
          <p:cNvSpPr>
            <a:spLocks noGrp="1" noChangeArrowheads="1"/>
          </p:cNvSpPr>
          <p:nvPr>
            <p:ph idx="4294967295"/>
          </p:nvPr>
        </p:nvSpPr>
        <p:spPr>
          <a:extLst>
            <a:ext uri="{91240B29-F687-4f45-9708-019B960494DF}">
              <a14:hiddenLine xmlns="" xmlns:a14="http://schemas.microsoft.com/office/drawing/2010/main" w="9525">
                <a:solidFill>
                  <a:srgbClr val="000000"/>
                </a:solidFill>
                <a:miter lim="800000"/>
                <a:headEnd/>
                <a:tailEnd/>
              </a14:hiddenLine>
            </a:ext>
          </a:extLst>
        </p:spPr>
        <p:txBody>
          <a:bodyPr/>
          <a:lstStyle/>
          <a:p>
            <a:r>
              <a:rPr kumimoji="1" lang="zh-CN" altLang="en-US" sz="2400" dirty="0"/>
              <a:t>个人介绍</a:t>
            </a:r>
            <a:endParaRPr kumimoji="1" lang="en-US" altLang="zh-CN" sz="2400" dirty="0"/>
          </a:p>
          <a:p>
            <a:r>
              <a:rPr kumimoji="1" lang="zh-CN" altLang="en-US" sz="2400" dirty="0"/>
              <a:t>论文背景</a:t>
            </a:r>
            <a:endParaRPr kumimoji="1" lang="en-US" altLang="zh-CN" sz="2400" dirty="0"/>
          </a:p>
          <a:p>
            <a:r>
              <a:rPr kumimoji="1" lang="zh-CN" altLang="en-US" sz="2400" dirty="0"/>
              <a:t>论文主要思路</a:t>
            </a:r>
            <a:endParaRPr kumimoji="1" lang="en-US" altLang="zh-CN" sz="2400" dirty="0"/>
          </a:p>
          <a:p>
            <a:r>
              <a:rPr kumimoji="1" lang="zh-CN" altLang="en-US" sz="2400" dirty="0"/>
              <a:t>论文实验结果</a:t>
            </a:r>
            <a:endParaRPr kumimoji="1" lang="en-US" altLang="zh-CN" sz="2400" dirty="0"/>
          </a:p>
        </p:txBody>
      </p:sp>
    </p:spTree>
    <p:extLst>
      <p:ext uri="{BB962C8B-B14F-4D97-AF65-F5344CB8AC3E}">
        <p14:creationId xmlns:p14="http://schemas.microsoft.com/office/powerpoint/2010/main" val="1817684836"/>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内容占位符 2"/>
          <p:cNvSpPr>
            <a:spLocks noGrp="1" noChangeArrowheads="1"/>
          </p:cNvSpPr>
          <p:nvPr>
            <p:ph idx="4294967295"/>
          </p:nvPr>
        </p:nvSpPr>
        <p:spPr>
          <a:extLst>
            <a:ext uri="{91240B29-F687-4f45-9708-019B960494DF}">
              <a14:hiddenLine xmlns="" xmlns:a14="http://schemas.microsoft.com/office/drawing/2010/main" w="9525">
                <a:solidFill>
                  <a:srgbClr val="000000"/>
                </a:solidFill>
                <a:miter lim="800000"/>
                <a:headEnd/>
                <a:tailEnd/>
              </a14:hiddenLine>
            </a:ext>
          </a:extLst>
        </p:spPr>
        <p:txBody>
          <a:bodyPr/>
          <a:lstStyle/>
          <a:p>
            <a:pPr lvl="0"/>
            <a:r>
              <a:rPr kumimoji="1" lang="zh-CN" altLang="en-US" sz="2400" dirty="0">
                <a:solidFill>
                  <a:srgbClr val="000000"/>
                </a:solidFill>
              </a:rPr>
              <a:t>负载均衡分析</a:t>
            </a:r>
            <a:r>
              <a:rPr kumimoji="1" lang="en-US" altLang="zh-CN" sz="2400" dirty="0">
                <a:solidFill>
                  <a:srgbClr val="000000"/>
                </a:solidFill>
              </a:rPr>
              <a:t>-</a:t>
            </a:r>
            <a:r>
              <a:rPr kumimoji="1" lang="zh-CN" altLang="en-US" sz="2400" dirty="0">
                <a:solidFill>
                  <a:srgbClr val="000000"/>
                </a:solidFill>
              </a:rPr>
              <a:t>结果可视化</a:t>
            </a:r>
            <a:endParaRPr kumimoji="1" lang="en-US" altLang="zh-CN" sz="1600" dirty="0"/>
          </a:p>
          <a:p>
            <a:pPr marL="457200" lvl="1" indent="0">
              <a:buNone/>
            </a:pPr>
            <a:r>
              <a:rPr kumimoji="1" lang="en-US" altLang="zh-CN" sz="1600" dirty="0"/>
              <a:t>#</a:t>
            </a:r>
            <a:r>
              <a:rPr kumimoji="1" lang="zh-CN" altLang="en-US" sz="1600" dirty="0"/>
              <a:t>画表面，</a:t>
            </a:r>
            <a:r>
              <a:rPr kumimoji="1" lang="en-US" altLang="zh-CN" sz="1600" dirty="0" err="1"/>
              <a:t>Vmin,vmax</a:t>
            </a:r>
            <a:r>
              <a:rPr kumimoji="1" lang="zh-CN" altLang="en-US" sz="1600" dirty="0"/>
              <a:t>定义表面最大值最小值，自己指定方便统一刻度，默认会自动取</a:t>
            </a:r>
          </a:p>
          <a:p>
            <a:pPr marL="457200" lvl="1" indent="0">
              <a:buNone/>
            </a:pPr>
            <a:r>
              <a:rPr kumimoji="1" lang="en-US" altLang="zh-CN" sz="1600" dirty="0"/>
              <a:t>surf = </a:t>
            </a:r>
            <a:r>
              <a:rPr kumimoji="1" lang="en-US" altLang="zh-CN" sz="1600" dirty="0" err="1"/>
              <a:t>ax.plot_surface</a:t>
            </a:r>
            <a:r>
              <a:rPr kumimoji="1" lang="en-US" altLang="zh-CN" sz="1600" dirty="0"/>
              <a:t>(X, Y, Z, </a:t>
            </a:r>
            <a:r>
              <a:rPr kumimoji="1" lang="en-US" altLang="zh-CN" sz="1600" dirty="0" err="1"/>
              <a:t>rstride</a:t>
            </a:r>
            <a:r>
              <a:rPr kumimoji="1" lang="en-US" altLang="zh-CN" sz="1600" dirty="0"/>
              <a:t>=1, </a:t>
            </a:r>
            <a:r>
              <a:rPr kumimoji="1" lang="en-US" altLang="zh-CN" sz="1600" dirty="0" err="1"/>
              <a:t>cstride</a:t>
            </a:r>
            <a:r>
              <a:rPr kumimoji="1" lang="en-US" altLang="zh-CN" sz="1600" dirty="0"/>
              <a:t>=1, </a:t>
            </a:r>
            <a:r>
              <a:rPr kumimoji="1" lang="en-US" altLang="zh-CN" sz="1600" dirty="0" err="1"/>
              <a:t>cmap</a:t>
            </a:r>
            <a:r>
              <a:rPr kumimoji="1" lang="en-US" altLang="zh-CN" sz="1600" dirty="0"/>
              <a:t>=</a:t>
            </a:r>
            <a:r>
              <a:rPr kumimoji="1" lang="en-US" altLang="zh-CN" sz="1600" dirty="0" err="1"/>
              <a:t>plt.get_cmap</a:t>
            </a:r>
            <a:r>
              <a:rPr kumimoji="1" lang="en-US" altLang="zh-CN" sz="1600" dirty="0"/>
              <a:t>("</a:t>
            </a:r>
            <a:r>
              <a:rPr kumimoji="1" lang="en-US" altLang="zh-CN" sz="1600" dirty="0" err="1"/>
              <a:t>YlOrRd</a:t>
            </a:r>
            <a:r>
              <a:rPr kumimoji="1" lang="en-US" altLang="zh-CN" sz="1600" dirty="0"/>
              <a:t>"), </a:t>
            </a:r>
            <a:r>
              <a:rPr kumimoji="1" lang="en-US" altLang="zh-CN" sz="1600" dirty="0" err="1"/>
              <a:t>vmin</a:t>
            </a:r>
            <a:r>
              <a:rPr kumimoji="1" lang="en-US" altLang="zh-CN" sz="1600" dirty="0"/>
              <a:t> = 0,vmax = 70)</a:t>
            </a:r>
          </a:p>
          <a:p>
            <a:pPr marL="457200" lvl="1" indent="0">
              <a:buNone/>
            </a:pPr>
            <a:r>
              <a:rPr kumimoji="1" lang="en-US" altLang="zh-CN" sz="1600" dirty="0"/>
              <a:t>surf2 = </a:t>
            </a:r>
            <a:r>
              <a:rPr kumimoji="1" lang="en-US" altLang="zh-CN" sz="1600" dirty="0" err="1"/>
              <a:t>ax.plot_surface</a:t>
            </a:r>
            <a:r>
              <a:rPr kumimoji="1" lang="en-US" altLang="zh-CN" sz="1600" dirty="0"/>
              <a:t>(X, Y, Z2, </a:t>
            </a:r>
            <a:r>
              <a:rPr kumimoji="1" lang="en-US" altLang="zh-CN" sz="1600" dirty="0" err="1"/>
              <a:t>rstride</a:t>
            </a:r>
            <a:r>
              <a:rPr kumimoji="1" lang="en-US" altLang="zh-CN" sz="1600" dirty="0"/>
              <a:t>=1, </a:t>
            </a:r>
            <a:r>
              <a:rPr kumimoji="1" lang="en-US" altLang="zh-CN" sz="1600" dirty="0" err="1"/>
              <a:t>cstride</a:t>
            </a:r>
            <a:r>
              <a:rPr kumimoji="1" lang="en-US" altLang="zh-CN" sz="1600" dirty="0"/>
              <a:t>=1, </a:t>
            </a:r>
            <a:r>
              <a:rPr kumimoji="1" lang="en-US" altLang="zh-CN" sz="1600" dirty="0" err="1"/>
              <a:t>cmap</a:t>
            </a:r>
            <a:r>
              <a:rPr kumimoji="1" lang="en-US" altLang="zh-CN" sz="1600" dirty="0"/>
              <a:t>=</a:t>
            </a:r>
            <a:r>
              <a:rPr kumimoji="1" lang="en-US" altLang="zh-CN" sz="1600" dirty="0" err="1"/>
              <a:t>plt.get_cmap</a:t>
            </a:r>
            <a:r>
              <a:rPr kumimoji="1" lang="en-US" altLang="zh-CN" sz="1600" dirty="0"/>
              <a:t>("cool"),</a:t>
            </a:r>
            <a:r>
              <a:rPr kumimoji="1" lang="en-US" altLang="zh-CN" sz="1600" dirty="0" err="1"/>
              <a:t>vmin</a:t>
            </a:r>
            <a:r>
              <a:rPr kumimoji="1" lang="en-US" altLang="zh-CN" sz="1600" dirty="0"/>
              <a:t> = 200,vmax = 225)</a:t>
            </a:r>
          </a:p>
          <a:p>
            <a:pPr marL="457200" lvl="1" indent="0">
              <a:buNone/>
            </a:pPr>
            <a:r>
              <a:rPr kumimoji="1" lang="en-US" altLang="zh-CN" sz="1600" dirty="0"/>
              <a:t>	#</a:t>
            </a:r>
            <a:r>
              <a:rPr kumimoji="1" lang="zh-CN" altLang="en-US" sz="1600" dirty="0"/>
              <a:t>画颜色</a:t>
            </a:r>
            <a:r>
              <a:rPr kumimoji="1" lang="en-US" altLang="zh-CN" sz="1600" dirty="0"/>
              <a:t>bar</a:t>
            </a:r>
          </a:p>
          <a:p>
            <a:pPr marL="457200" lvl="1" indent="0">
              <a:buNone/>
            </a:pPr>
            <a:r>
              <a:rPr kumimoji="1" lang="en-US" altLang="zh-CN" sz="1600" dirty="0" err="1"/>
              <a:t>fig.colorbar</a:t>
            </a:r>
            <a:r>
              <a:rPr kumimoji="1" lang="en-US" altLang="zh-CN" sz="1600" dirty="0"/>
              <a:t>(surf, shrink=0.3, aspect=10)</a:t>
            </a:r>
          </a:p>
          <a:p>
            <a:pPr marL="457200" lvl="1" indent="0">
              <a:buNone/>
            </a:pPr>
            <a:r>
              <a:rPr kumimoji="1" lang="en-US" altLang="zh-CN" sz="1600" dirty="0" err="1"/>
              <a:t>fig.colorbar</a:t>
            </a:r>
            <a:r>
              <a:rPr kumimoji="1" lang="en-US" altLang="zh-CN" sz="1600" dirty="0"/>
              <a:t>(surf2, shrink=0.3, aspect=10)</a:t>
            </a:r>
          </a:p>
          <a:p>
            <a:pPr marL="457200" lvl="1" indent="0">
              <a:buNone/>
            </a:pPr>
            <a:r>
              <a:rPr kumimoji="1" lang="en-US" altLang="zh-CN" sz="1600" dirty="0"/>
              <a:t>#</a:t>
            </a:r>
            <a:r>
              <a:rPr kumimoji="1" lang="en-US" altLang="zh-CN" sz="1600" dirty="0" err="1"/>
              <a:t>plt.show</a:t>
            </a:r>
            <a:r>
              <a:rPr kumimoji="1" lang="en-US" altLang="zh-CN" sz="1600" dirty="0"/>
              <a:t>()</a:t>
            </a:r>
          </a:p>
          <a:p>
            <a:pPr marL="457200" lvl="1" indent="0">
              <a:buNone/>
            </a:pPr>
            <a:r>
              <a:rPr kumimoji="1" lang="en-US" altLang="zh-CN" sz="1600" dirty="0"/>
              <a:t>	#</a:t>
            </a:r>
            <a:r>
              <a:rPr kumimoji="1" lang="zh-CN" altLang="en-US" sz="1600" dirty="0"/>
              <a:t>保存图片</a:t>
            </a:r>
          </a:p>
          <a:p>
            <a:pPr marL="457200" lvl="1" indent="0">
              <a:buNone/>
            </a:pPr>
            <a:r>
              <a:rPr kumimoji="1" lang="en-US" altLang="zh-CN" sz="1600" dirty="0" err="1"/>
              <a:t>plt.savefig</a:t>
            </a:r>
            <a:r>
              <a:rPr kumimoji="1" lang="en-US" altLang="zh-CN" sz="1600" dirty="0"/>
              <a:t>("./image_modify2/{}_3D.png".format(slot))</a:t>
            </a:r>
          </a:p>
          <a:p>
            <a:pPr marL="457200" lvl="1" indent="0">
              <a:buNone/>
            </a:pPr>
            <a:r>
              <a:rPr kumimoji="1" lang="en-US" altLang="zh-CN" sz="1600" dirty="0" err="1"/>
              <a:t>plt.close</a:t>
            </a:r>
            <a:r>
              <a:rPr kumimoji="1" lang="en-US" altLang="zh-CN" sz="1600" dirty="0"/>
              <a:t>()</a:t>
            </a:r>
          </a:p>
          <a:p>
            <a:pPr marL="0" indent="0">
              <a:buNone/>
            </a:pPr>
            <a:endParaRPr kumimoji="1" lang="en-US" altLang="zh-CN" sz="2000" dirty="0"/>
          </a:p>
          <a:p>
            <a:pPr lvl="2"/>
            <a:endParaRPr kumimoji="1" lang="en-US" altLang="zh-CN" sz="1600" dirty="0"/>
          </a:p>
        </p:txBody>
      </p:sp>
      <p:sp>
        <p:nvSpPr>
          <p:cNvPr id="4" name="标题 1">
            <a:extLst>
              <a:ext uri="{FF2B5EF4-FFF2-40B4-BE49-F238E27FC236}">
                <a16:creationId xmlns:a16="http://schemas.microsoft.com/office/drawing/2014/main" id="{3C6876B1-E7C4-574E-9AD2-0E15F4ED8328}"/>
              </a:ext>
            </a:extLst>
          </p:cNvPr>
          <p:cNvSpPr txBox="1">
            <a:spLocks noChangeArrowheads="1"/>
          </p:cNvSpPr>
          <p:nvPr/>
        </p:nvSpPr>
        <p:spPr bwMode="auto">
          <a:xfrm>
            <a:off x="357188" y="357188"/>
            <a:ext cx="8429625" cy="785812"/>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l" rtl="0" eaLnBrk="0" fontAlgn="base" hangingPunct="0">
              <a:spcBef>
                <a:spcPct val="0"/>
              </a:spcBef>
              <a:spcAft>
                <a:spcPct val="0"/>
              </a:spcAft>
              <a:buSzPct val="100000"/>
              <a:defRPr sz="3200" b="1" kern="1200">
                <a:solidFill>
                  <a:schemeClr val="bg1"/>
                </a:solidFill>
                <a:latin typeface="+mj-lt"/>
                <a:ea typeface="+mj-ea"/>
                <a:cs typeface="+mj-cs"/>
                <a:sym typeface="Arial" panose="020B0604020202020204" pitchFamily="34" charset="0"/>
              </a:defRPr>
            </a:lvl1pPr>
            <a:lvl2pPr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2pPr>
            <a:lvl3pPr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3pPr>
            <a:lvl4pPr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4pPr>
            <a:lvl5pPr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5pPr>
            <a:lvl6pPr marL="457200"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6pPr>
            <a:lvl7pPr marL="914400"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7pPr>
            <a:lvl8pPr marL="1371600"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8pPr>
            <a:lvl9pPr marL="1828800" algn="l" rtl="0" eaLnBrk="0" fontAlgn="base" hangingPunct="0">
              <a:spcBef>
                <a:spcPct val="0"/>
              </a:spcBef>
              <a:spcAft>
                <a:spcPct val="0"/>
              </a:spcAft>
              <a:buSzPct val="100000"/>
              <a:defRPr sz="3200" b="1">
                <a:solidFill>
                  <a:schemeClr val="bg1"/>
                </a:solidFill>
                <a:latin typeface="Arial" panose="020B0604020202020204" pitchFamily="34" charset="0"/>
                <a:cs typeface="Arial" panose="020B0604020202020204" pitchFamily="34" charset="0"/>
                <a:sym typeface="Arial" panose="020B0604020202020204" pitchFamily="34" charset="0"/>
              </a:defRPr>
            </a:lvl9pPr>
          </a:lstStyle>
          <a:p>
            <a:r>
              <a:rPr lang="zh-CN" altLang="en-US" dirty="0">
                <a:solidFill>
                  <a:schemeClr val="tx1"/>
                </a:solidFill>
                <a:latin typeface="黑体" panose="02010609060101010101" pitchFamily="49" charset="-122"/>
                <a:ea typeface="黑体" panose="02010609060101010101" pitchFamily="49" charset="-122"/>
              </a:rPr>
              <a:t>论文实验结果</a:t>
            </a:r>
          </a:p>
        </p:txBody>
      </p:sp>
    </p:spTree>
    <p:extLst>
      <p:ext uri="{BB962C8B-B14F-4D97-AF65-F5344CB8AC3E}">
        <p14:creationId xmlns:p14="http://schemas.microsoft.com/office/powerpoint/2010/main" val="1207152783"/>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p:cNvSpPr>
            <a:spLocks noGrp="1" noChangeArrowheads="1"/>
          </p:cNvSpPr>
          <p:nvPr>
            <p:ph type="title" idx="4294967295"/>
          </p:nvPr>
        </p:nvSpPr>
        <p:spPr bwMode="auto">
          <a:xfrm>
            <a:off x="357188" y="357188"/>
            <a:ext cx="8429625" cy="785812"/>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zh-CN">
                <a:solidFill>
                  <a:schemeClr val="tx1"/>
                </a:solidFill>
                <a:latin typeface="黑体" panose="02010609060101010101" pitchFamily="49" charset="-122"/>
                <a:ea typeface="黑体" panose="02010609060101010101" pitchFamily="49" charset="-122"/>
              </a:rPr>
              <a:t>Q&amp;A</a:t>
            </a:r>
            <a:endParaRPr lang="zh-CN" altLang="en-US">
              <a:solidFill>
                <a:schemeClr val="tx1"/>
              </a:solidFill>
              <a:latin typeface="黑体" panose="02010609060101010101" pitchFamily="49" charset="-122"/>
              <a:ea typeface="黑体" panose="02010609060101010101" pitchFamily="49" charset="-122"/>
            </a:endParaRPr>
          </a:p>
        </p:txBody>
      </p:sp>
      <p:sp>
        <p:nvSpPr>
          <p:cNvPr id="2" name="文本框 1">
            <a:extLst>
              <a:ext uri="{FF2B5EF4-FFF2-40B4-BE49-F238E27FC236}">
                <a16:creationId xmlns:a16="http://schemas.microsoft.com/office/drawing/2014/main" id="{D5B571DD-2DFE-F048-A6CA-5A63BE6AEAA8}"/>
              </a:ext>
            </a:extLst>
          </p:cNvPr>
          <p:cNvSpPr txBox="1"/>
          <p:nvPr/>
        </p:nvSpPr>
        <p:spPr>
          <a:xfrm>
            <a:off x="2987868" y="3140976"/>
            <a:ext cx="3168264" cy="584775"/>
          </a:xfrm>
          <a:prstGeom prst="rect">
            <a:avLst/>
          </a:prstGeom>
          <a:noFill/>
        </p:spPr>
        <p:txBody>
          <a:bodyPr wrap="square" rtlCol="0">
            <a:spAutoFit/>
          </a:bodyPr>
          <a:lstStyle/>
          <a:p>
            <a:pPr algn="ctr"/>
            <a:r>
              <a:rPr kumimoji="1" lang="en-US" altLang="zh-CN" sz="3200" dirty="0"/>
              <a:t>THANKS!</a:t>
            </a:r>
            <a:endParaRPr kumimoji="1" lang="zh-CN" altLang="en-US" sz="3200" dirty="0"/>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noChangeArrowheads="1"/>
          </p:cNvSpPr>
          <p:nvPr>
            <p:ph type="title" idx="4294967295"/>
          </p:nvPr>
        </p:nvSpPr>
        <p:spPr bwMode="auto">
          <a:xfrm>
            <a:off x="357188" y="357188"/>
            <a:ext cx="8429625" cy="785812"/>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dirty="0">
                <a:solidFill>
                  <a:schemeClr val="tx1"/>
                </a:solidFill>
                <a:latin typeface="黑体" panose="02010609060101010101" pitchFamily="49" charset="-122"/>
                <a:ea typeface="黑体" panose="02010609060101010101" pitchFamily="49" charset="-122"/>
              </a:rPr>
              <a:t>个人经历</a:t>
            </a:r>
          </a:p>
        </p:txBody>
      </p:sp>
      <p:sp>
        <p:nvSpPr>
          <p:cNvPr id="14339" name="内容占位符 2"/>
          <p:cNvSpPr>
            <a:spLocks noGrp="1" noChangeArrowheads="1"/>
          </p:cNvSpPr>
          <p:nvPr>
            <p:ph idx="4294967295"/>
          </p:nvPr>
        </p:nvSpPr>
        <p:spPr>
          <a:extLst>
            <a:ext uri="{91240B29-F687-4f45-9708-019B960494DF}">
              <a14:hiddenLine xmlns="" xmlns:a14="http://schemas.microsoft.com/office/drawing/2010/main" w="9525">
                <a:solidFill>
                  <a:srgbClr val="000000"/>
                </a:solidFill>
                <a:miter lim="800000"/>
                <a:headEnd/>
                <a:tailEnd/>
              </a14:hiddenLine>
            </a:ext>
          </a:extLst>
        </p:spPr>
        <p:txBody>
          <a:bodyPr/>
          <a:lstStyle/>
          <a:p>
            <a:r>
              <a:rPr kumimoji="1" lang="zh-CN" altLang="en-US" sz="2400" dirty="0"/>
              <a:t>吴志恒（江西临川）</a:t>
            </a:r>
            <a:endParaRPr kumimoji="1" lang="en-US" altLang="zh-CN" sz="2400" dirty="0"/>
          </a:p>
          <a:p>
            <a:r>
              <a:rPr kumimoji="1" lang="zh-CN" altLang="en-US" sz="2400" dirty="0"/>
              <a:t>就读学校</a:t>
            </a:r>
            <a:endParaRPr kumimoji="1" lang="en-US" altLang="zh-CN" sz="2400" dirty="0"/>
          </a:p>
          <a:p>
            <a:pPr lvl="1"/>
            <a:r>
              <a:rPr kumimoji="1" lang="zh-CN" altLang="en-US" sz="2000" dirty="0"/>
              <a:t>北京邮电大学</a:t>
            </a:r>
            <a:endParaRPr kumimoji="1" lang="en-US" altLang="zh-CN" sz="2000" dirty="0"/>
          </a:p>
          <a:p>
            <a:pPr lvl="2"/>
            <a:r>
              <a:rPr kumimoji="1" lang="zh-CN" altLang="en-US" sz="1600" dirty="0"/>
              <a:t>本科（</a:t>
            </a:r>
            <a:r>
              <a:rPr kumimoji="1" lang="en-US" altLang="zh-CN" sz="1600" dirty="0"/>
              <a:t>2012-2016</a:t>
            </a:r>
            <a:r>
              <a:rPr kumimoji="1" lang="zh-CN" altLang="en-US" sz="1600" dirty="0"/>
              <a:t>）</a:t>
            </a:r>
            <a:endParaRPr kumimoji="1" lang="en-US" altLang="zh-CN" sz="1600" dirty="0"/>
          </a:p>
          <a:p>
            <a:pPr lvl="2"/>
            <a:r>
              <a:rPr kumimoji="1" lang="zh-CN" altLang="en-US" sz="1600" dirty="0"/>
              <a:t>硕士（</a:t>
            </a:r>
            <a:r>
              <a:rPr kumimoji="1" lang="en-US" altLang="zh-CN" sz="1600" dirty="0"/>
              <a:t>2016-</a:t>
            </a:r>
            <a:r>
              <a:rPr kumimoji="1" lang="zh-CN" altLang="en-US" sz="1600" dirty="0"/>
              <a:t>至今）</a:t>
            </a:r>
            <a:endParaRPr kumimoji="1" lang="en-US" altLang="zh-CN" sz="1600" dirty="0"/>
          </a:p>
          <a:p>
            <a:r>
              <a:rPr kumimoji="1" lang="zh-CN" altLang="en-US" sz="2400" dirty="0"/>
              <a:t>经历</a:t>
            </a:r>
            <a:endParaRPr kumimoji="1" lang="en-US" altLang="zh-CN" sz="2400" dirty="0"/>
          </a:p>
          <a:p>
            <a:pPr lvl="1"/>
            <a:r>
              <a:rPr kumimoji="1" lang="zh-CN" altLang="en-US" sz="2000" dirty="0"/>
              <a:t>百度</a:t>
            </a:r>
            <a:r>
              <a:rPr kumimoji="1" lang="en-US" altLang="zh-CN" sz="2000" dirty="0"/>
              <a:t>(</a:t>
            </a:r>
            <a:r>
              <a:rPr kumimoji="1" lang="zh-CN" altLang="en-US" sz="2000" dirty="0"/>
              <a:t>北京</a:t>
            </a:r>
            <a:r>
              <a:rPr kumimoji="1" lang="en-US" altLang="zh-CN" sz="2000" dirty="0"/>
              <a:t>)</a:t>
            </a:r>
            <a:r>
              <a:rPr kumimoji="1" lang="zh-CN" altLang="en-US" sz="2000" dirty="0"/>
              <a:t>风控体系技术部（</a:t>
            </a:r>
            <a:r>
              <a:rPr kumimoji="1" lang="en-US" altLang="zh-CN" sz="2000" dirty="0"/>
              <a:t>2017-01</a:t>
            </a:r>
            <a:r>
              <a:rPr kumimoji="1" lang="zh-CN" altLang="en-US" sz="2000" dirty="0"/>
              <a:t> 至 </a:t>
            </a:r>
            <a:r>
              <a:rPr kumimoji="1" lang="en-US" altLang="zh-CN" sz="2000" dirty="0"/>
              <a:t>2017-05</a:t>
            </a:r>
            <a:r>
              <a:rPr kumimoji="1" lang="zh-CN" altLang="en-US" sz="2000" dirty="0"/>
              <a:t>）</a:t>
            </a:r>
            <a:endParaRPr kumimoji="1" lang="en-US" altLang="zh-CN" sz="2000" dirty="0"/>
          </a:p>
          <a:p>
            <a:pPr lvl="1"/>
            <a:r>
              <a:rPr kumimoji="1" lang="zh-CN" altLang="en-US" sz="2000" dirty="0"/>
              <a:t>腾讯</a:t>
            </a:r>
            <a:r>
              <a:rPr kumimoji="1" lang="en-US" altLang="zh-CN" sz="2000" dirty="0"/>
              <a:t>(</a:t>
            </a:r>
            <a:r>
              <a:rPr kumimoji="1" lang="zh-CN" altLang="en-US" sz="2000" dirty="0"/>
              <a:t>北京</a:t>
            </a:r>
            <a:r>
              <a:rPr kumimoji="1" lang="en-US" altLang="zh-CN" sz="2000" dirty="0"/>
              <a:t>)</a:t>
            </a:r>
            <a:r>
              <a:rPr kumimoji="1" lang="zh-CN" altLang="en-US" sz="2000" dirty="0"/>
              <a:t>地图平台部（</a:t>
            </a:r>
            <a:r>
              <a:rPr kumimoji="1" lang="en-US" altLang="zh-CN" sz="2000" dirty="0"/>
              <a:t> 2018-04</a:t>
            </a:r>
            <a:r>
              <a:rPr kumimoji="1" lang="zh-CN" altLang="en-US" sz="2000" dirty="0"/>
              <a:t> 至 </a:t>
            </a:r>
            <a:r>
              <a:rPr kumimoji="1" lang="en-US" altLang="zh-CN" sz="2000" dirty="0"/>
              <a:t>2018-07 </a:t>
            </a:r>
            <a:r>
              <a:rPr kumimoji="1" lang="zh-CN" altLang="en-US" sz="2000" dirty="0"/>
              <a:t>）</a:t>
            </a:r>
            <a:endParaRPr kumimoji="1" lang="en-US" altLang="zh-CN" sz="2000" dirty="0"/>
          </a:p>
        </p:txBody>
      </p:sp>
    </p:spTree>
    <p:extLst>
      <p:ext uri="{BB962C8B-B14F-4D97-AF65-F5344CB8AC3E}">
        <p14:creationId xmlns:p14="http://schemas.microsoft.com/office/powerpoint/2010/main" val="212582768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noChangeArrowheads="1"/>
          </p:cNvSpPr>
          <p:nvPr>
            <p:ph type="title" idx="4294967295"/>
          </p:nvPr>
        </p:nvSpPr>
        <p:spPr bwMode="auto">
          <a:xfrm>
            <a:off x="357188" y="357188"/>
            <a:ext cx="8429625" cy="785812"/>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dirty="0">
                <a:solidFill>
                  <a:schemeClr val="tx1"/>
                </a:solidFill>
                <a:latin typeface="黑体" panose="02010609060101010101" pitchFamily="49" charset="-122"/>
                <a:ea typeface="黑体" panose="02010609060101010101" pitchFamily="49" charset="-122"/>
              </a:rPr>
              <a:t>论文背景</a:t>
            </a:r>
          </a:p>
        </p:txBody>
      </p:sp>
      <p:sp>
        <p:nvSpPr>
          <p:cNvPr id="14339" name="内容占位符 2"/>
          <p:cNvSpPr>
            <a:spLocks noGrp="1" noChangeArrowheads="1"/>
          </p:cNvSpPr>
          <p:nvPr>
            <p:ph idx="4294967295"/>
          </p:nvPr>
        </p:nvSpPr>
        <p:spPr>
          <a:xfrm>
            <a:off x="457200" y="1570038"/>
            <a:ext cx="8229600" cy="4525962"/>
          </a:xfrm>
          <a:extLst>
            <a:ext uri="{91240B29-F687-4f45-9708-019B960494DF}">
              <a14:hiddenLine xmlns="" xmlns:a14="http://schemas.microsoft.com/office/drawing/2010/main" w="9525">
                <a:solidFill>
                  <a:srgbClr val="000000"/>
                </a:solidFill>
                <a:miter lim="800000"/>
                <a:headEnd/>
                <a:tailEnd/>
              </a14:hiddenLine>
            </a:ext>
          </a:extLst>
        </p:spPr>
        <p:txBody>
          <a:bodyPr/>
          <a:lstStyle/>
          <a:p>
            <a:r>
              <a:rPr kumimoji="1" lang="zh-CN" altLang="en-US" sz="2400" dirty="0"/>
              <a:t>基站通信容量有限</a:t>
            </a:r>
            <a:endParaRPr kumimoji="1" lang="en-US" altLang="zh-CN" sz="2400" dirty="0"/>
          </a:p>
          <a:p>
            <a:pPr lvl="1"/>
            <a:r>
              <a:rPr kumimoji="1" lang="zh-CN" altLang="en-US" sz="1600" dirty="0"/>
              <a:t>基站负载和区域内车辆数量成正比</a:t>
            </a:r>
            <a:endParaRPr kumimoji="1" lang="en-US" altLang="zh-CN" sz="1600" dirty="0"/>
          </a:p>
          <a:p>
            <a:pPr lvl="1"/>
            <a:r>
              <a:rPr kumimoji="1" lang="zh-CN" altLang="en-US" sz="1600" dirty="0"/>
              <a:t>车流量分布不均匀</a:t>
            </a:r>
            <a:endParaRPr kumimoji="1" lang="en-US" altLang="zh-CN" sz="1600" dirty="0"/>
          </a:p>
          <a:p>
            <a:pPr marL="914400" lvl="2" indent="0">
              <a:buNone/>
            </a:pPr>
            <a:endParaRPr kumimoji="1" lang="en-US" altLang="zh-CN" sz="1600" dirty="0"/>
          </a:p>
        </p:txBody>
      </p:sp>
      <p:pic>
        <p:nvPicPr>
          <p:cNvPr id="28" name="图片 27">
            <a:extLst>
              <a:ext uri="{FF2B5EF4-FFF2-40B4-BE49-F238E27FC236}">
                <a16:creationId xmlns:a16="http://schemas.microsoft.com/office/drawing/2014/main" id="{E6631FE9-A4C6-1845-B933-647CBFEE4F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09154" y="2666144"/>
            <a:ext cx="4328078" cy="3109842"/>
          </a:xfrm>
          <a:prstGeom prst="rect">
            <a:avLst/>
          </a:prstGeom>
        </p:spPr>
      </p:pic>
      <p:pic>
        <p:nvPicPr>
          <p:cNvPr id="29" name="图片 28">
            <a:extLst>
              <a:ext uri="{FF2B5EF4-FFF2-40B4-BE49-F238E27FC236}">
                <a16:creationId xmlns:a16="http://schemas.microsoft.com/office/drawing/2014/main" id="{3E114BBE-4D5D-0544-9A56-BE1A322A869F}"/>
              </a:ext>
            </a:extLst>
          </p:cNvPr>
          <p:cNvPicPr>
            <a:picLocks noChangeAspect="1"/>
          </p:cNvPicPr>
          <p:nvPr/>
        </p:nvPicPr>
        <p:blipFill>
          <a:blip r:embed="rId4">
            <a:duotone>
              <a:schemeClr val="accent2">
                <a:shade val="45000"/>
                <a:satMod val="135000"/>
              </a:schemeClr>
              <a:prstClr val="white"/>
            </a:duotone>
          </a:blip>
          <a:stretch>
            <a:fillRect/>
          </a:stretch>
        </p:blipFill>
        <p:spPr>
          <a:xfrm>
            <a:off x="1686071" y="3710992"/>
            <a:ext cx="439646" cy="792703"/>
          </a:xfrm>
          <a:prstGeom prst="rect">
            <a:avLst/>
          </a:prstGeom>
        </p:spPr>
      </p:pic>
      <p:sp>
        <p:nvSpPr>
          <p:cNvPr id="30" name="矩形 29">
            <a:extLst>
              <a:ext uri="{FF2B5EF4-FFF2-40B4-BE49-F238E27FC236}">
                <a16:creationId xmlns:a16="http://schemas.microsoft.com/office/drawing/2014/main" id="{2128A465-B349-6B42-B97F-A25442E0730B}"/>
              </a:ext>
            </a:extLst>
          </p:cNvPr>
          <p:cNvSpPr/>
          <p:nvPr/>
        </p:nvSpPr>
        <p:spPr>
          <a:xfrm>
            <a:off x="4598226" y="3742011"/>
            <a:ext cx="621411" cy="639061"/>
          </a:xfrm>
          <a:prstGeom prst="rect">
            <a:avLst/>
          </a:prstGeom>
          <a:noFill/>
          <a:ln w="28575">
            <a:solidFill>
              <a:schemeClr val="tx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solidFill>
                <a:schemeClr val="tx1"/>
              </a:solidFill>
            </a:endParaRPr>
          </a:p>
        </p:txBody>
      </p:sp>
      <p:cxnSp>
        <p:nvCxnSpPr>
          <p:cNvPr id="31" name="直接连接符 32">
            <a:extLst>
              <a:ext uri="{FF2B5EF4-FFF2-40B4-BE49-F238E27FC236}">
                <a16:creationId xmlns:a16="http://schemas.microsoft.com/office/drawing/2014/main" id="{7CD6EE9F-4275-BE45-8A9E-0DC4C0B987FB}"/>
              </a:ext>
            </a:extLst>
          </p:cNvPr>
          <p:cNvCxnSpPr>
            <a:cxnSpLocks/>
          </p:cNvCxnSpPr>
          <p:nvPr/>
        </p:nvCxnSpPr>
        <p:spPr>
          <a:xfrm flipV="1">
            <a:off x="2044417" y="3750430"/>
            <a:ext cx="2553809" cy="47063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直接连接符 33">
            <a:extLst>
              <a:ext uri="{FF2B5EF4-FFF2-40B4-BE49-F238E27FC236}">
                <a16:creationId xmlns:a16="http://schemas.microsoft.com/office/drawing/2014/main" id="{0B878346-8794-7D4C-828B-EC092C74E89D}"/>
              </a:ext>
            </a:extLst>
          </p:cNvPr>
          <p:cNvCxnSpPr>
            <a:cxnSpLocks/>
          </p:cNvCxnSpPr>
          <p:nvPr/>
        </p:nvCxnSpPr>
        <p:spPr>
          <a:xfrm flipH="1" flipV="1">
            <a:off x="2044418" y="4221067"/>
            <a:ext cx="3175219" cy="15066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直接连接符 34">
            <a:extLst>
              <a:ext uri="{FF2B5EF4-FFF2-40B4-BE49-F238E27FC236}">
                <a16:creationId xmlns:a16="http://schemas.microsoft.com/office/drawing/2014/main" id="{6541FA89-3D54-DF4D-A6B5-B3C1A749842C}"/>
              </a:ext>
            </a:extLst>
          </p:cNvPr>
          <p:cNvCxnSpPr>
            <a:cxnSpLocks/>
          </p:cNvCxnSpPr>
          <p:nvPr/>
        </p:nvCxnSpPr>
        <p:spPr>
          <a:xfrm>
            <a:off x="2044417" y="4221065"/>
            <a:ext cx="2553809" cy="17649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接连接符 35">
            <a:extLst>
              <a:ext uri="{FF2B5EF4-FFF2-40B4-BE49-F238E27FC236}">
                <a16:creationId xmlns:a16="http://schemas.microsoft.com/office/drawing/2014/main" id="{A46AA9FD-7FC5-2C4B-85A5-5B9EE648D163}"/>
              </a:ext>
            </a:extLst>
          </p:cNvPr>
          <p:cNvCxnSpPr>
            <a:cxnSpLocks/>
          </p:cNvCxnSpPr>
          <p:nvPr/>
        </p:nvCxnSpPr>
        <p:spPr>
          <a:xfrm flipH="1">
            <a:off x="2044417" y="3742011"/>
            <a:ext cx="3175220" cy="4790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932461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noChangeArrowheads="1"/>
          </p:cNvSpPr>
          <p:nvPr>
            <p:ph type="title" idx="4294967295"/>
          </p:nvPr>
        </p:nvSpPr>
        <p:spPr bwMode="auto">
          <a:xfrm>
            <a:off x="357188" y="357188"/>
            <a:ext cx="8429625" cy="785812"/>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dirty="0">
                <a:solidFill>
                  <a:schemeClr val="tx1"/>
                </a:solidFill>
                <a:latin typeface="黑体" panose="02010609060101010101" pitchFamily="49" charset="-122"/>
                <a:ea typeface="黑体" panose="02010609060101010101" pitchFamily="49" charset="-122"/>
              </a:rPr>
              <a:t>论文背景</a:t>
            </a:r>
          </a:p>
        </p:txBody>
      </p:sp>
      <p:sp>
        <p:nvSpPr>
          <p:cNvPr id="14339" name="内容占位符 2"/>
          <p:cNvSpPr>
            <a:spLocks noGrp="1" noChangeArrowheads="1"/>
          </p:cNvSpPr>
          <p:nvPr>
            <p:ph idx="4294967295"/>
          </p:nvPr>
        </p:nvSpPr>
        <p:spPr>
          <a:xfrm>
            <a:off x="457200" y="1570038"/>
            <a:ext cx="8229600" cy="4525962"/>
          </a:xfrm>
          <a:extLst>
            <a:ext uri="{91240B29-F687-4f45-9708-019B960494DF}">
              <a14:hiddenLine xmlns="" xmlns:a14="http://schemas.microsoft.com/office/drawing/2010/main" w="9525">
                <a:solidFill>
                  <a:srgbClr val="000000"/>
                </a:solidFill>
                <a:miter lim="800000"/>
                <a:headEnd/>
                <a:tailEnd/>
              </a14:hiddenLine>
            </a:ext>
          </a:extLst>
        </p:spPr>
        <p:txBody>
          <a:bodyPr/>
          <a:lstStyle/>
          <a:p>
            <a:r>
              <a:rPr kumimoji="1" lang="zh-CN" altLang="en-US" sz="2400" dirty="0"/>
              <a:t>根据车流量进行负载均衡</a:t>
            </a:r>
            <a:endParaRPr kumimoji="1" lang="en-US" altLang="zh-CN" sz="2400" dirty="0"/>
          </a:p>
          <a:p>
            <a:pPr lvl="1"/>
            <a:r>
              <a:rPr kumimoji="1" lang="zh-CN" altLang="en-US" sz="1600" dirty="0"/>
              <a:t>车流量大的区域根据邻居区域的车流量将部分数据交由邻居基站发送</a:t>
            </a:r>
            <a:endParaRPr kumimoji="1" lang="en-US" altLang="zh-CN" sz="1600" dirty="0"/>
          </a:p>
        </p:txBody>
      </p:sp>
      <p:pic>
        <p:nvPicPr>
          <p:cNvPr id="57" name="图片 56">
            <a:extLst>
              <a:ext uri="{FF2B5EF4-FFF2-40B4-BE49-F238E27FC236}">
                <a16:creationId xmlns:a16="http://schemas.microsoft.com/office/drawing/2014/main" id="{77CED70A-A2F9-314A-B92B-99C2F01D8ADC}"/>
              </a:ext>
            </a:extLst>
          </p:cNvPr>
          <p:cNvPicPr>
            <a:picLocks noChangeAspect="1"/>
          </p:cNvPicPr>
          <p:nvPr/>
        </p:nvPicPr>
        <p:blipFill>
          <a:blip r:embed="rId3">
            <a:duotone>
              <a:schemeClr val="accent2">
                <a:shade val="45000"/>
                <a:satMod val="135000"/>
              </a:schemeClr>
              <a:prstClr val="white"/>
            </a:duotone>
          </a:blip>
          <a:stretch>
            <a:fillRect/>
          </a:stretch>
        </p:blipFill>
        <p:spPr>
          <a:xfrm>
            <a:off x="1907778" y="2708940"/>
            <a:ext cx="439646" cy="792703"/>
          </a:xfrm>
          <a:prstGeom prst="rect">
            <a:avLst/>
          </a:prstGeom>
        </p:spPr>
      </p:pic>
      <p:cxnSp>
        <p:nvCxnSpPr>
          <p:cNvPr id="58" name="直接连接符 41">
            <a:extLst>
              <a:ext uri="{FF2B5EF4-FFF2-40B4-BE49-F238E27FC236}">
                <a16:creationId xmlns:a16="http://schemas.microsoft.com/office/drawing/2014/main" id="{FE9FC056-2092-8C4F-A5BF-E15C5FB575FD}"/>
              </a:ext>
            </a:extLst>
          </p:cNvPr>
          <p:cNvCxnSpPr>
            <a:endCxn id="57" idx="2"/>
          </p:cNvCxnSpPr>
          <p:nvPr/>
        </p:nvCxnSpPr>
        <p:spPr>
          <a:xfrm flipV="1">
            <a:off x="2127601" y="3501643"/>
            <a:ext cx="0" cy="622571"/>
          </a:xfrm>
          <a:prstGeom prst="line">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59" name="矩形 58">
            <a:extLst>
              <a:ext uri="{FF2B5EF4-FFF2-40B4-BE49-F238E27FC236}">
                <a16:creationId xmlns:a16="http://schemas.microsoft.com/office/drawing/2014/main" id="{CF092785-D276-3847-A959-BAA8D0E5C3DD}"/>
              </a:ext>
            </a:extLst>
          </p:cNvPr>
          <p:cNvSpPr/>
          <p:nvPr/>
        </p:nvSpPr>
        <p:spPr>
          <a:xfrm>
            <a:off x="986632" y="4201334"/>
            <a:ext cx="2606876" cy="1440160"/>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0" name="图片 59">
            <a:extLst>
              <a:ext uri="{FF2B5EF4-FFF2-40B4-BE49-F238E27FC236}">
                <a16:creationId xmlns:a16="http://schemas.microsoft.com/office/drawing/2014/main" id="{00A2EC42-546F-A246-9BAE-FE5095F44F3A}"/>
              </a:ext>
            </a:extLst>
          </p:cNvPr>
          <p:cNvPicPr>
            <a:picLocks noChangeAspect="1"/>
          </p:cNvPicPr>
          <p:nvPr/>
        </p:nvPicPr>
        <p:blipFill>
          <a:blip r:embed="rId4"/>
          <a:stretch>
            <a:fillRect/>
          </a:stretch>
        </p:blipFill>
        <p:spPr>
          <a:xfrm>
            <a:off x="2382385" y="4902286"/>
            <a:ext cx="474510" cy="219375"/>
          </a:xfrm>
          <a:prstGeom prst="rect">
            <a:avLst/>
          </a:prstGeom>
        </p:spPr>
      </p:pic>
      <p:pic>
        <p:nvPicPr>
          <p:cNvPr id="61" name="图片 60">
            <a:extLst>
              <a:ext uri="{FF2B5EF4-FFF2-40B4-BE49-F238E27FC236}">
                <a16:creationId xmlns:a16="http://schemas.microsoft.com/office/drawing/2014/main" id="{A22A5703-8747-AE4D-9691-0166811AAE34}"/>
              </a:ext>
            </a:extLst>
          </p:cNvPr>
          <p:cNvPicPr>
            <a:picLocks noChangeAspect="1"/>
          </p:cNvPicPr>
          <p:nvPr/>
        </p:nvPicPr>
        <p:blipFill>
          <a:blip r:embed="rId4">
            <a:biLevel thresh="75000"/>
          </a:blip>
          <a:stretch>
            <a:fillRect/>
          </a:stretch>
        </p:blipFill>
        <p:spPr>
          <a:xfrm>
            <a:off x="1834024" y="5179967"/>
            <a:ext cx="474510" cy="219375"/>
          </a:xfrm>
          <a:prstGeom prst="rect">
            <a:avLst/>
          </a:prstGeom>
        </p:spPr>
      </p:pic>
      <p:pic>
        <p:nvPicPr>
          <p:cNvPr id="62" name="图片 61">
            <a:extLst>
              <a:ext uri="{FF2B5EF4-FFF2-40B4-BE49-F238E27FC236}">
                <a16:creationId xmlns:a16="http://schemas.microsoft.com/office/drawing/2014/main" id="{297D494F-7AAD-3742-BF1F-A67E787A153B}"/>
              </a:ext>
            </a:extLst>
          </p:cNvPr>
          <p:cNvPicPr>
            <a:picLocks noChangeAspect="1"/>
          </p:cNvPicPr>
          <p:nvPr/>
        </p:nvPicPr>
        <p:blipFill>
          <a:blip r:embed="rId4">
            <a:biLevel thresh="75000"/>
          </a:blip>
          <a:stretch>
            <a:fillRect/>
          </a:stretch>
        </p:blipFill>
        <p:spPr>
          <a:xfrm>
            <a:off x="1785492" y="4591802"/>
            <a:ext cx="474510" cy="219375"/>
          </a:xfrm>
          <a:prstGeom prst="rect">
            <a:avLst/>
          </a:prstGeom>
        </p:spPr>
      </p:pic>
      <p:pic>
        <p:nvPicPr>
          <p:cNvPr id="63" name="图片 62">
            <a:extLst>
              <a:ext uri="{FF2B5EF4-FFF2-40B4-BE49-F238E27FC236}">
                <a16:creationId xmlns:a16="http://schemas.microsoft.com/office/drawing/2014/main" id="{71824D56-7DC5-9541-BA8E-4D41918E035C}"/>
              </a:ext>
            </a:extLst>
          </p:cNvPr>
          <p:cNvPicPr>
            <a:picLocks noChangeAspect="1"/>
          </p:cNvPicPr>
          <p:nvPr/>
        </p:nvPicPr>
        <p:blipFill>
          <a:blip r:embed="rId4">
            <a:biLevel thresh="75000"/>
          </a:blip>
          <a:stretch>
            <a:fillRect/>
          </a:stretch>
        </p:blipFill>
        <p:spPr>
          <a:xfrm>
            <a:off x="2513388" y="4382455"/>
            <a:ext cx="474510" cy="219375"/>
          </a:xfrm>
          <a:prstGeom prst="rect">
            <a:avLst/>
          </a:prstGeom>
        </p:spPr>
      </p:pic>
      <p:pic>
        <p:nvPicPr>
          <p:cNvPr id="64" name="图片 63">
            <a:extLst>
              <a:ext uri="{FF2B5EF4-FFF2-40B4-BE49-F238E27FC236}">
                <a16:creationId xmlns:a16="http://schemas.microsoft.com/office/drawing/2014/main" id="{21A4D2DA-9639-B44C-A172-A7232A9076DD}"/>
              </a:ext>
            </a:extLst>
          </p:cNvPr>
          <p:cNvPicPr>
            <a:picLocks noChangeAspect="1"/>
          </p:cNvPicPr>
          <p:nvPr/>
        </p:nvPicPr>
        <p:blipFill>
          <a:blip r:embed="rId4">
            <a:biLevel thresh="75000"/>
          </a:blip>
          <a:stretch>
            <a:fillRect/>
          </a:stretch>
        </p:blipFill>
        <p:spPr>
          <a:xfrm>
            <a:off x="2931533" y="5289655"/>
            <a:ext cx="474510" cy="219375"/>
          </a:xfrm>
          <a:prstGeom prst="rect">
            <a:avLst/>
          </a:prstGeom>
        </p:spPr>
      </p:pic>
      <p:pic>
        <p:nvPicPr>
          <p:cNvPr id="65" name="图片 64">
            <a:extLst>
              <a:ext uri="{FF2B5EF4-FFF2-40B4-BE49-F238E27FC236}">
                <a16:creationId xmlns:a16="http://schemas.microsoft.com/office/drawing/2014/main" id="{594DC381-F294-3D46-B82B-F3056EE76838}"/>
              </a:ext>
            </a:extLst>
          </p:cNvPr>
          <p:cNvPicPr>
            <a:picLocks noChangeAspect="1"/>
          </p:cNvPicPr>
          <p:nvPr/>
        </p:nvPicPr>
        <p:blipFill>
          <a:blip r:embed="rId4">
            <a:duotone>
              <a:prstClr val="black"/>
              <a:srgbClr val="FF0000">
                <a:tint val="45000"/>
                <a:satMod val="400000"/>
              </a:srgbClr>
            </a:duotone>
          </a:blip>
          <a:stretch>
            <a:fillRect/>
          </a:stretch>
        </p:blipFill>
        <p:spPr>
          <a:xfrm>
            <a:off x="1073228" y="4852910"/>
            <a:ext cx="521194" cy="219375"/>
          </a:xfrm>
          <a:prstGeom prst="rect">
            <a:avLst/>
          </a:prstGeom>
        </p:spPr>
      </p:pic>
      <p:pic>
        <p:nvPicPr>
          <p:cNvPr id="66" name="图片 65">
            <a:extLst>
              <a:ext uri="{FF2B5EF4-FFF2-40B4-BE49-F238E27FC236}">
                <a16:creationId xmlns:a16="http://schemas.microsoft.com/office/drawing/2014/main" id="{0BF70A20-7768-A141-8513-3B383F7BD232}"/>
              </a:ext>
            </a:extLst>
          </p:cNvPr>
          <p:cNvPicPr>
            <a:picLocks noChangeAspect="1"/>
          </p:cNvPicPr>
          <p:nvPr/>
        </p:nvPicPr>
        <p:blipFill>
          <a:blip r:embed="rId3">
            <a:duotone>
              <a:schemeClr val="accent2">
                <a:shade val="45000"/>
                <a:satMod val="135000"/>
              </a:schemeClr>
              <a:prstClr val="white"/>
            </a:duotone>
          </a:blip>
          <a:stretch>
            <a:fillRect/>
          </a:stretch>
        </p:blipFill>
        <p:spPr>
          <a:xfrm>
            <a:off x="4514654" y="2708940"/>
            <a:ext cx="439646" cy="792703"/>
          </a:xfrm>
          <a:prstGeom prst="rect">
            <a:avLst/>
          </a:prstGeom>
        </p:spPr>
      </p:pic>
      <p:cxnSp>
        <p:nvCxnSpPr>
          <p:cNvPr id="67" name="直接连接符 50">
            <a:extLst>
              <a:ext uri="{FF2B5EF4-FFF2-40B4-BE49-F238E27FC236}">
                <a16:creationId xmlns:a16="http://schemas.microsoft.com/office/drawing/2014/main" id="{701A7193-AFD1-8E40-BF31-A32B84EF9972}"/>
              </a:ext>
            </a:extLst>
          </p:cNvPr>
          <p:cNvCxnSpPr>
            <a:endCxn id="66" idx="2"/>
          </p:cNvCxnSpPr>
          <p:nvPr/>
        </p:nvCxnSpPr>
        <p:spPr>
          <a:xfrm flipV="1">
            <a:off x="4734477" y="3501643"/>
            <a:ext cx="0" cy="622571"/>
          </a:xfrm>
          <a:prstGeom prst="line">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68" name="矩形 67">
            <a:extLst>
              <a:ext uri="{FF2B5EF4-FFF2-40B4-BE49-F238E27FC236}">
                <a16:creationId xmlns:a16="http://schemas.microsoft.com/office/drawing/2014/main" id="{32AFF0B7-A0EF-7B4D-8223-B19AC6C75D96}"/>
              </a:ext>
            </a:extLst>
          </p:cNvPr>
          <p:cNvSpPr/>
          <p:nvPr/>
        </p:nvSpPr>
        <p:spPr>
          <a:xfrm>
            <a:off x="3593508" y="4201334"/>
            <a:ext cx="2606876" cy="1440160"/>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9" name="图片 68">
            <a:extLst>
              <a:ext uri="{FF2B5EF4-FFF2-40B4-BE49-F238E27FC236}">
                <a16:creationId xmlns:a16="http://schemas.microsoft.com/office/drawing/2014/main" id="{3BFD2440-1F0E-104B-B8F8-066374E2723A}"/>
              </a:ext>
            </a:extLst>
          </p:cNvPr>
          <p:cNvPicPr>
            <a:picLocks noChangeAspect="1"/>
          </p:cNvPicPr>
          <p:nvPr/>
        </p:nvPicPr>
        <p:blipFill>
          <a:blip r:embed="rId4">
            <a:biLevel thresh="75000"/>
          </a:blip>
          <a:stretch>
            <a:fillRect/>
          </a:stretch>
        </p:blipFill>
        <p:spPr>
          <a:xfrm>
            <a:off x="5355339" y="4743222"/>
            <a:ext cx="474510" cy="219375"/>
          </a:xfrm>
          <a:prstGeom prst="rect">
            <a:avLst/>
          </a:prstGeom>
        </p:spPr>
      </p:pic>
      <p:pic>
        <p:nvPicPr>
          <p:cNvPr id="70" name="图片 69">
            <a:extLst>
              <a:ext uri="{FF2B5EF4-FFF2-40B4-BE49-F238E27FC236}">
                <a16:creationId xmlns:a16="http://schemas.microsoft.com/office/drawing/2014/main" id="{B5EE5405-1112-8546-BE8B-1139FCA407A4}"/>
              </a:ext>
            </a:extLst>
          </p:cNvPr>
          <p:cNvPicPr>
            <a:picLocks noChangeAspect="1"/>
          </p:cNvPicPr>
          <p:nvPr/>
        </p:nvPicPr>
        <p:blipFill>
          <a:blip r:embed="rId4">
            <a:duotone>
              <a:prstClr val="black"/>
              <a:srgbClr val="FF0000">
                <a:tint val="45000"/>
                <a:satMod val="400000"/>
              </a:srgbClr>
            </a:duotone>
          </a:blip>
          <a:stretch>
            <a:fillRect/>
          </a:stretch>
        </p:blipFill>
        <p:spPr>
          <a:xfrm>
            <a:off x="4405820" y="4823905"/>
            <a:ext cx="521194" cy="219375"/>
          </a:xfrm>
          <a:prstGeom prst="rect">
            <a:avLst/>
          </a:prstGeom>
        </p:spPr>
      </p:pic>
      <p:cxnSp>
        <p:nvCxnSpPr>
          <p:cNvPr id="71" name="直接连接符 54">
            <a:extLst>
              <a:ext uri="{FF2B5EF4-FFF2-40B4-BE49-F238E27FC236}">
                <a16:creationId xmlns:a16="http://schemas.microsoft.com/office/drawing/2014/main" id="{E50E27CF-FAF9-2C49-8A8E-FFFA35D4E20F}"/>
              </a:ext>
            </a:extLst>
          </p:cNvPr>
          <p:cNvCxnSpPr/>
          <p:nvPr/>
        </p:nvCxnSpPr>
        <p:spPr>
          <a:xfrm>
            <a:off x="3693390" y="4201334"/>
            <a:ext cx="0" cy="144016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2" name="右箭头 71">
            <a:extLst>
              <a:ext uri="{FF2B5EF4-FFF2-40B4-BE49-F238E27FC236}">
                <a16:creationId xmlns:a16="http://schemas.microsoft.com/office/drawing/2014/main" id="{9BC253A7-B3B7-4E43-8C72-31AC82A585ED}"/>
              </a:ext>
            </a:extLst>
          </p:cNvPr>
          <p:cNvSpPr/>
          <p:nvPr/>
        </p:nvSpPr>
        <p:spPr>
          <a:xfrm>
            <a:off x="2852681" y="3037165"/>
            <a:ext cx="1058684" cy="215409"/>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73" name="内容占位符 2">
            <a:extLst>
              <a:ext uri="{FF2B5EF4-FFF2-40B4-BE49-F238E27FC236}">
                <a16:creationId xmlns:a16="http://schemas.microsoft.com/office/drawing/2014/main" id="{B92A392A-6637-E048-80DE-09711DCE1CF2}"/>
              </a:ext>
            </a:extLst>
          </p:cNvPr>
          <p:cNvSpPr txBox="1">
            <a:spLocks/>
          </p:cNvSpPr>
          <p:nvPr/>
        </p:nvSpPr>
        <p:spPr>
          <a:xfrm>
            <a:off x="2765722" y="2660280"/>
            <a:ext cx="1005696" cy="377844"/>
          </a:xfrm>
          <a:prstGeom prst="rect">
            <a:avLst/>
          </a:prstGeom>
        </p:spPr>
        <p:txBody>
          <a:bodyPr/>
          <a:lstStyle>
            <a:lvl1pPr marL="342900" indent="-342900" algn="l" rtl="0" eaLnBrk="1" fontAlgn="base" hangingPunct="1">
              <a:spcBef>
                <a:spcPct val="0"/>
              </a:spcBef>
              <a:spcAft>
                <a:spcPts val="400"/>
              </a:spcAft>
              <a:buClr>
                <a:srgbClr val="0070C0"/>
              </a:buClr>
              <a:buSzPct val="70000"/>
              <a:buFont typeface="Wingdings" panose="05000000000000000000" pitchFamily="2" charset="2"/>
              <a:buChar char="n"/>
              <a:defRPr sz="2800" b="0" baseline="0">
                <a:solidFill>
                  <a:schemeClr val="tx1"/>
                </a:solidFill>
                <a:latin typeface="微软雅黑" panose="020B0503020204020204" pitchFamily="34" charset="-122"/>
                <a:ea typeface="微软雅黑" panose="020B0503020204020204" pitchFamily="34" charset="-122"/>
                <a:cs typeface="+mn-cs"/>
                <a:sym typeface="Arial" panose="020B0604020202020204" pitchFamily="34" charset="0"/>
              </a:defRPr>
            </a:lvl1pPr>
            <a:lvl2pPr marL="742950" indent="-285750" algn="l" rtl="0" eaLnBrk="1" fontAlgn="ctr" hangingPunct="1">
              <a:spcBef>
                <a:spcPct val="0"/>
              </a:spcBef>
              <a:spcAft>
                <a:spcPts val="400"/>
              </a:spcAft>
              <a:buClr>
                <a:srgbClr val="0070C0"/>
              </a:buClr>
              <a:buSzPct val="70000"/>
              <a:buFont typeface="Wingdings" panose="05000000000000000000" pitchFamily="2" charset="2"/>
              <a:buChar char="Ø"/>
              <a:defRPr sz="2400" b="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algn="l" rtl="0" eaLnBrk="1" fontAlgn="ctr" hangingPunct="1">
              <a:spcBef>
                <a:spcPct val="0"/>
              </a:spcBef>
              <a:spcAft>
                <a:spcPts val="400"/>
              </a:spcAft>
              <a:buClr>
                <a:srgbClr val="0070C0"/>
              </a:buClr>
              <a:buSzPct val="70000"/>
              <a:buFont typeface="Wingdings" panose="05000000000000000000" pitchFamily="2" charset="2"/>
              <a:buChar char="l"/>
              <a:defRPr sz="2000" b="0" baseline="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algn="l" rtl="0" eaLnBrk="1" fontAlgn="ctr" hangingPunct="1">
              <a:spcBef>
                <a:spcPct val="0"/>
              </a:spcBef>
              <a:spcAft>
                <a:spcPts val="400"/>
              </a:spcAft>
              <a:buClr>
                <a:srgbClr val="0070C0"/>
              </a:buClr>
              <a:buSzPct val="70000"/>
              <a:buFont typeface="Wingdings" panose="05000000000000000000" pitchFamily="2" charset="2"/>
              <a:buChar char="l"/>
              <a:defRPr sz="1800" b="0" baseline="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algn="l" rtl="0" eaLnBrk="1" fontAlgn="ctr" hangingPunct="1">
              <a:spcBef>
                <a:spcPct val="0"/>
              </a:spcBef>
              <a:spcAft>
                <a:spcPts val="400"/>
              </a:spcAft>
              <a:buClr>
                <a:srgbClr val="0070C0"/>
              </a:buClr>
              <a:buSzPct val="70000"/>
              <a:buFont typeface="Wingdings" panose="05000000000000000000" pitchFamily="2" charset="2"/>
              <a:buChar char="l"/>
              <a:defRPr sz="1800" b="0" baseline="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algn="l" rtl="0" eaLnBrk="1" fontAlgn="ctr" hangingPunct="1">
              <a:spcBef>
                <a:spcPct val="0"/>
              </a:spcBef>
              <a:spcAft>
                <a:spcPts val="400"/>
              </a:spcAft>
              <a:buSzPct val="70000"/>
              <a:buFont typeface="Wingdings" pitchFamily="2" charset="2"/>
              <a:buChar char="l"/>
              <a:defRPr sz="1600" b="1">
                <a:solidFill>
                  <a:schemeClr val="tx1"/>
                </a:solidFill>
                <a:latin typeface="+mn-lt"/>
                <a:ea typeface="+mn-ea"/>
                <a:sym typeface="Arial" pitchFamily="34" charset="0"/>
              </a:defRPr>
            </a:lvl6pPr>
            <a:lvl7pPr marL="2971800" indent="-228600" algn="l" rtl="0" eaLnBrk="1" fontAlgn="ctr" hangingPunct="1">
              <a:spcBef>
                <a:spcPct val="0"/>
              </a:spcBef>
              <a:spcAft>
                <a:spcPts val="400"/>
              </a:spcAft>
              <a:buSzPct val="70000"/>
              <a:buFont typeface="Wingdings" pitchFamily="2" charset="2"/>
              <a:buChar char="l"/>
              <a:defRPr sz="1600" b="1">
                <a:solidFill>
                  <a:schemeClr val="tx1"/>
                </a:solidFill>
                <a:latin typeface="+mn-lt"/>
                <a:ea typeface="+mn-ea"/>
                <a:sym typeface="Arial" pitchFamily="34" charset="0"/>
              </a:defRPr>
            </a:lvl7pPr>
            <a:lvl8pPr marL="3429000" indent="-228600" algn="l" rtl="0" eaLnBrk="1" fontAlgn="ctr" hangingPunct="1">
              <a:spcBef>
                <a:spcPct val="0"/>
              </a:spcBef>
              <a:spcAft>
                <a:spcPts val="400"/>
              </a:spcAft>
              <a:buSzPct val="70000"/>
              <a:buFont typeface="Wingdings" pitchFamily="2" charset="2"/>
              <a:buChar char="l"/>
              <a:defRPr sz="1600" b="1">
                <a:solidFill>
                  <a:schemeClr val="tx1"/>
                </a:solidFill>
                <a:latin typeface="+mn-lt"/>
                <a:ea typeface="+mn-ea"/>
                <a:sym typeface="Arial" pitchFamily="34" charset="0"/>
              </a:defRPr>
            </a:lvl8pPr>
            <a:lvl9pPr marL="3886200" indent="-228600" algn="l" rtl="0" eaLnBrk="1" fontAlgn="ctr" hangingPunct="1">
              <a:spcBef>
                <a:spcPct val="0"/>
              </a:spcBef>
              <a:spcAft>
                <a:spcPts val="400"/>
              </a:spcAft>
              <a:buSzPct val="70000"/>
              <a:buFont typeface="Wingdings" pitchFamily="2" charset="2"/>
              <a:buChar char="l"/>
              <a:defRPr sz="1600" b="1">
                <a:solidFill>
                  <a:schemeClr val="tx1"/>
                </a:solidFill>
                <a:latin typeface="+mn-lt"/>
                <a:ea typeface="+mn-ea"/>
                <a:sym typeface="Arial" pitchFamily="34" charset="0"/>
              </a:defRPr>
            </a:lvl9pPr>
          </a:lstStyle>
          <a:p>
            <a:pPr marL="0" indent="0">
              <a:buNone/>
            </a:pPr>
            <a:r>
              <a:rPr lang="zh-CN" altLang="en-US" sz="1600" dirty="0"/>
              <a:t>缓存数据</a:t>
            </a:r>
            <a:endParaRPr lang="zh-CN" altLang="en-US" sz="1600" kern="0" dirty="0"/>
          </a:p>
        </p:txBody>
      </p:sp>
      <p:graphicFrame>
        <p:nvGraphicFramePr>
          <p:cNvPr id="74" name="表格 73">
            <a:extLst>
              <a:ext uri="{FF2B5EF4-FFF2-40B4-BE49-F238E27FC236}">
                <a16:creationId xmlns:a16="http://schemas.microsoft.com/office/drawing/2014/main" id="{8EC1C69F-2FB7-E144-8E3A-BA6EC1DD1C33}"/>
              </a:ext>
            </a:extLst>
          </p:cNvPr>
          <p:cNvGraphicFramePr>
            <a:graphicFrameLocks noGrp="1"/>
          </p:cNvGraphicFramePr>
          <p:nvPr>
            <p:extLst>
              <p:ext uri="{D42A27DB-BD31-4B8C-83A1-F6EECF244321}">
                <p14:modId xmlns:p14="http://schemas.microsoft.com/office/powerpoint/2010/main" val="4156188573"/>
              </p:ext>
            </p:extLst>
          </p:nvPr>
        </p:nvGraphicFramePr>
        <p:xfrm>
          <a:off x="7009004" y="3248766"/>
          <a:ext cx="1440000" cy="1446362"/>
        </p:xfrm>
        <a:graphic>
          <a:graphicData uri="http://schemas.openxmlformats.org/drawingml/2006/table">
            <a:tbl>
              <a:tblPr bandRow="1">
                <a:tableStyleId>{5C22544A-7EE6-4342-B048-85BDC9FD1C3A}</a:tableStyleId>
              </a:tblPr>
              <a:tblGrid>
                <a:gridCol w="480000">
                  <a:extLst>
                    <a:ext uri="{9D8B030D-6E8A-4147-A177-3AD203B41FA5}">
                      <a16:colId xmlns:a16="http://schemas.microsoft.com/office/drawing/2014/main" val="2720143161"/>
                    </a:ext>
                  </a:extLst>
                </a:gridCol>
                <a:gridCol w="480000">
                  <a:extLst>
                    <a:ext uri="{9D8B030D-6E8A-4147-A177-3AD203B41FA5}">
                      <a16:colId xmlns:a16="http://schemas.microsoft.com/office/drawing/2014/main" val="1938919749"/>
                    </a:ext>
                  </a:extLst>
                </a:gridCol>
                <a:gridCol w="480000">
                  <a:extLst>
                    <a:ext uri="{9D8B030D-6E8A-4147-A177-3AD203B41FA5}">
                      <a16:colId xmlns:a16="http://schemas.microsoft.com/office/drawing/2014/main" val="2921844318"/>
                    </a:ext>
                  </a:extLst>
                </a:gridCol>
              </a:tblGrid>
              <a:tr h="486362">
                <a:tc>
                  <a:txBody>
                    <a:bodyPr/>
                    <a:lstStyle/>
                    <a:p>
                      <a:endParaRPr lang="zh-CN" altLang="en-US" dirty="0"/>
                    </a:p>
                  </a:txBody>
                  <a:tcPr>
                    <a:solidFill>
                      <a:schemeClr val="accent2"/>
                    </a:solidFill>
                  </a:tcPr>
                </a:tc>
                <a:tc>
                  <a:txBody>
                    <a:bodyPr/>
                    <a:lstStyle/>
                    <a:p>
                      <a:endParaRPr lang="zh-CN" altLang="en-US" dirty="0"/>
                    </a:p>
                  </a:txBody>
                  <a:tcPr>
                    <a:solidFill>
                      <a:schemeClr val="accent2"/>
                    </a:solidFill>
                  </a:tcPr>
                </a:tc>
                <a:tc>
                  <a:txBody>
                    <a:bodyPr/>
                    <a:lstStyle/>
                    <a:p>
                      <a:endParaRPr lang="zh-CN" altLang="en-US" dirty="0"/>
                    </a:p>
                  </a:txBody>
                  <a:tcPr>
                    <a:solidFill>
                      <a:schemeClr val="accent2"/>
                    </a:solidFill>
                  </a:tcPr>
                </a:tc>
                <a:extLst>
                  <a:ext uri="{0D108BD9-81ED-4DB2-BD59-A6C34878D82A}">
                    <a16:rowId xmlns:a16="http://schemas.microsoft.com/office/drawing/2014/main" val="2265100224"/>
                  </a:ext>
                </a:extLst>
              </a:tr>
              <a:tr h="480000">
                <a:tc>
                  <a:txBody>
                    <a:bodyPr/>
                    <a:lstStyle/>
                    <a:p>
                      <a:endParaRPr lang="zh-CN" altLang="en-US"/>
                    </a:p>
                  </a:txBody>
                  <a:tcPr>
                    <a:solidFill>
                      <a:schemeClr val="accent2"/>
                    </a:solidFill>
                  </a:tcPr>
                </a:tc>
                <a:tc>
                  <a:txBody>
                    <a:bodyPr/>
                    <a:lstStyle/>
                    <a:p>
                      <a:endParaRPr lang="zh-CN" altLang="en-US" dirty="0"/>
                    </a:p>
                  </a:txBody>
                  <a:tcPr>
                    <a:solidFill>
                      <a:schemeClr val="accent2"/>
                    </a:solidFill>
                  </a:tcPr>
                </a:tc>
                <a:tc>
                  <a:txBody>
                    <a:bodyPr/>
                    <a:lstStyle/>
                    <a:p>
                      <a:endParaRPr lang="zh-CN" altLang="en-US" dirty="0"/>
                    </a:p>
                  </a:txBody>
                  <a:tcPr>
                    <a:solidFill>
                      <a:schemeClr val="accent2"/>
                    </a:solidFill>
                  </a:tcPr>
                </a:tc>
                <a:extLst>
                  <a:ext uri="{0D108BD9-81ED-4DB2-BD59-A6C34878D82A}">
                    <a16:rowId xmlns:a16="http://schemas.microsoft.com/office/drawing/2014/main" val="3510142075"/>
                  </a:ext>
                </a:extLst>
              </a:tr>
              <a:tr h="480000">
                <a:tc>
                  <a:txBody>
                    <a:bodyPr/>
                    <a:lstStyle/>
                    <a:p>
                      <a:endParaRPr lang="zh-CN" altLang="en-US"/>
                    </a:p>
                  </a:txBody>
                  <a:tcPr>
                    <a:solidFill>
                      <a:schemeClr val="accent2"/>
                    </a:solidFill>
                  </a:tcPr>
                </a:tc>
                <a:tc>
                  <a:txBody>
                    <a:bodyPr/>
                    <a:lstStyle/>
                    <a:p>
                      <a:endParaRPr lang="zh-CN" altLang="en-US" dirty="0"/>
                    </a:p>
                  </a:txBody>
                  <a:tcPr>
                    <a:solidFill>
                      <a:schemeClr val="accent2"/>
                    </a:solidFill>
                  </a:tcPr>
                </a:tc>
                <a:tc>
                  <a:txBody>
                    <a:bodyPr/>
                    <a:lstStyle/>
                    <a:p>
                      <a:endParaRPr lang="zh-CN" altLang="en-US" dirty="0"/>
                    </a:p>
                  </a:txBody>
                  <a:tcPr>
                    <a:solidFill>
                      <a:schemeClr val="accent2"/>
                    </a:solidFill>
                  </a:tcPr>
                </a:tc>
                <a:extLst>
                  <a:ext uri="{0D108BD9-81ED-4DB2-BD59-A6C34878D82A}">
                    <a16:rowId xmlns:a16="http://schemas.microsoft.com/office/drawing/2014/main" val="1818307746"/>
                  </a:ext>
                </a:extLst>
              </a:tr>
            </a:tbl>
          </a:graphicData>
        </a:graphic>
      </p:graphicFrame>
      <p:cxnSp>
        <p:nvCxnSpPr>
          <p:cNvPr id="75" name="直接箭头连接符 2">
            <a:extLst>
              <a:ext uri="{FF2B5EF4-FFF2-40B4-BE49-F238E27FC236}">
                <a16:creationId xmlns:a16="http://schemas.microsoft.com/office/drawing/2014/main" id="{31C62870-477E-C94E-8951-82B8ED778615}"/>
              </a:ext>
            </a:extLst>
          </p:cNvPr>
          <p:cNvCxnSpPr/>
          <p:nvPr/>
        </p:nvCxnSpPr>
        <p:spPr>
          <a:xfrm flipH="1" flipV="1">
            <a:off x="7277771" y="3557017"/>
            <a:ext cx="419450" cy="3355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6">
            <a:extLst>
              <a:ext uri="{FF2B5EF4-FFF2-40B4-BE49-F238E27FC236}">
                <a16:creationId xmlns:a16="http://schemas.microsoft.com/office/drawing/2014/main" id="{FB83D515-4654-2D4D-90DE-7A06F84B3FE3}"/>
              </a:ext>
            </a:extLst>
          </p:cNvPr>
          <p:cNvCxnSpPr/>
          <p:nvPr/>
        </p:nvCxnSpPr>
        <p:spPr>
          <a:xfrm flipV="1">
            <a:off x="7697221" y="3464738"/>
            <a:ext cx="0" cy="4278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8">
            <a:extLst>
              <a:ext uri="{FF2B5EF4-FFF2-40B4-BE49-F238E27FC236}">
                <a16:creationId xmlns:a16="http://schemas.microsoft.com/office/drawing/2014/main" id="{CACA24CF-C71D-774E-AD08-4D0D002F02CB}"/>
              </a:ext>
            </a:extLst>
          </p:cNvPr>
          <p:cNvCxnSpPr/>
          <p:nvPr/>
        </p:nvCxnSpPr>
        <p:spPr>
          <a:xfrm flipV="1">
            <a:off x="7697221" y="3557017"/>
            <a:ext cx="486561" cy="3355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10">
            <a:extLst>
              <a:ext uri="{FF2B5EF4-FFF2-40B4-BE49-F238E27FC236}">
                <a16:creationId xmlns:a16="http://schemas.microsoft.com/office/drawing/2014/main" id="{C14BC2FA-00EF-B141-883B-C61F80C0A9F5}"/>
              </a:ext>
            </a:extLst>
          </p:cNvPr>
          <p:cNvCxnSpPr/>
          <p:nvPr/>
        </p:nvCxnSpPr>
        <p:spPr>
          <a:xfrm flipH="1">
            <a:off x="7151936" y="3892576"/>
            <a:ext cx="54528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16">
            <a:extLst>
              <a:ext uri="{FF2B5EF4-FFF2-40B4-BE49-F238E27FC236}">
                <a16:creationId xmlns:a16="http://schemas.microsoft.com/office/drawing/2014/main" id="{92ABE9F8-4F8E-0D45-83DF-CBE72317837B}"/>
              </a:ext>
            </a:extLst>
          </p:cNvPr>
          <p:cNvCxnSpPr/>
          <p:nvPr/>
        </p:nvCxnSpPr>
        <p:spPr>
          <a:xfrm>
            <a:off x="7697221" y="3892576"/>
            <a:ext cx="0" cy="5117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18">
            <a:extLst>
              <a:ext uri="{FF2B5EF4-FFF2-40B4-BE49-F238E27FC236}">
                <a16:creationId xmlns:a16="http://schemas.microsoft.com/office/drawing/2014/main" id="{E7678141-E778-A041-9DA5-DFAC5C8A9947}"/>
              </a:ext>
            </a:extLst>
          </p:cNvPr>
          <p:cNvCxnSpPr/>
          <p:nvPr/>
        </p:nvCxnSpPr>
        <p:spPr>
          <a:xfrm>
            <a:off x="7697221" y="3892576"/>
            <a:ext cx="486561" cy="5117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24">
            <a:extLst>
              <a:ext uri="{FF2B5EF4-FFF2-40B4-BE49-F238E27FC236}">
                <a16:creationId xmlns:a16="http://schemas.microsoft.com/office/drawing/2014/main" id="{89692E77-9CA4-B442-92D0-0027197B4B8B}"/>
              </a:ext>
            </a:extLst>
          </p:cNvPr>
          <p:cNvCxnSpPr/>
          <p:nvPr/>
        </p:nvCxnSpPr>
        <p:spPr>
          <a:xfrm>
            <a:off x="7697221" y="3892576"/>
            <a:ext cx="54528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26">
            <a:extLst>
              <a:ext uri="{FF2B5EF4-FFF2-40B4-BE49-F238E27FC236}">
                <a16:creationId xmlns:a16="http://schemas.microsoft.com/office/drawing/2014/main" id="{41EB9EF7-405E-4943-A816-069ADD129005}"/>
              </a:ext>
            </a:extLst>
          </p:cNvPr>
          <p:cNvCxnSpPr/>
          <p:nvPr/>
        </p:nvCxnSpPr>
        <p:spPr>
          <a:xfrm flipH="1">
            <a:off x="7277771" y="3892576"/>
            <a:ext cx="419450" cy="5117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42752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noChangeArrowheads="1"/>
          </p:cNvSpPr>
          <p:nvPr>
            <p:ph type="title" idx="4294967295"/>
          </p:nvPr>
        </p:nvSpPr>
        <p:spPr bwMode="auto">
          <a:xfrm>
            <a:off x="357188" y="357188"/>
            <a:ext cx="8429625" cy="785812"/>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dirty="0">
                <a:solidFill>
                  <a:schemeClr val="tx1"/>
                </a:solidFill>
                <a:latin typeface="黑体" panose="02010609060101010101" pitchFamily="49" charset="-122"/>
                <a:ea typeface="黑体" panose="02010609060101010101" pitchFamily="49" charset="-122"/>
              </a:rPr>
              <a:t>论文主要思路</a:t>
            </a:r>
          </a:p>
        </p:txBody>
      </p:sp>
      <p:sp>
        <p:nvSpPr>
          <p:cNvPr id="14339" name="内容占位符 2"/>
          <p:cNvSpPr>
            <a:spLocks noGrp="1" noChangeArrowheads="1"/>
          </p:cNvSpPr>
          <p:nvPr>
            <p:ph idx="4294967295"/>
          </p:nvPr>
        </p:nvSpPr>
        <p:spPr>
          <a:extLst>
            <a:ext uri="{91240B29-F687-4f45-9708-019B960494DF}">
              <a14:hiddenLine xmlns="" xmlns:a14="http://schemas.microsoft.com/office/drawing/2010/main" w="9525">
                <a:solidFill>
                  <a:srgbClr val="000000"/>
                </a:solidFill>
                <a:miter lim="800000"/>
                <a:headEnd/>
                <a:tailEnd/>
              </a14:hiddenLine>
            </a:ext>
          </a:extLst>
        </p:spPr>
        <p:txBody>
          <a:bodyPr/>
          <a:lstStyle/>
          <a:p>
            <a:r>
              <a:rPr kumimoji="1" lang="zh-CN" altLang="en-US" sz="2400" dirty="0"/>
              <a:t>框架图</a:t>
            </a:r>
            <a:endParaRPr kumimoji="1" lang="en-US" altLang="zh-CN" sz="2400" dirty="0"/>
          </a:p>
        </p:txBody>
      </p:sp>
      <p:sp>
        <p:nvSpPr>
          <p:cNvPr id="4" name="矩形 3">
            <a:extLst>
              <a:ext uri="{FF2B5EF4-FFF2-40B4-BE49-F238E27FC236}">
                <a16:creationId xmlns:a16="http://schemas.microsoft.com/office/drawing/2014/main" id="{9BD886E5-F64E-954B-84D0-0A72783FA5B2}"/>
              </a:ext>
            </a:extLst>
          </p:cNvPr>
          <p:cNvSpPr/>
          <p:nvPr/>
        </p:nvSpPr>
        <p:spPr>
          <a:xfrm>
            <a:off x="2544970" y="2130654"/>
            <a:ext cx="6422443" cy="15167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solidFill>
                <a:schemeClr val="tx1"/>
              </a:solidFill>
            </a:endParaRPr>
          </a:p>
        </p:txBody>
      </p:sp>
      <p:sp>
        <p:nvSpPr>
          <p:cNvPr id="5" name="矩形 4">
            <a:extLst>
              <a:ext uri="{FF2B5EF4-FFF2-40B4-BE49-F238E27FC236}">
                <a16:creationId xmlns:a16="http://schemas.microsoft.com/office/drawing/2014/main" id="{858EBA12-20E9-D649-8BAF-874A040B69F3}"/>
              </a:ext>
            </a:extLst>
          </p:cNvPr>
          <p:cNvSpPr/>
          <p:nvPr/>
        </p:nvSpPr>
        <p:spPr>
          <a:xfrm>
            <a:off x="456851" y="2348910"/>
            <a:ext cx="1892112" cy="37867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solidFill>
                <a:schemeClr val="tx1"/>
              </a:solidFill>
            </a:endParaRPr>
          </a:p>
        </p:txBody>
      </p:sp>
      <p:pic>
        <p:nvPicPr>
          <p:cNvPr id="6" name="图片 5">
            <a:extLst>
              <a:ext uri="{FF2B5EF4-FFF2-40B4-BE49-F238E27FC236}">
                <a16:creationId xmlns:a16="http://schemas.microsoft.com/office/drawing/2014/main" id="{F9467940-D37E-0845-8991-AD8132792C1B}"/>
              </a:ext>
            </a:extLst>
          </p:cNvPr>
          <p:cNvPicPr preferRelativeResize="0">
            <a:picLocks/>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l="919" t="6694" r="52450" b="49115"/>
          <a:stretch/>
        </p:blipFill>
        <p:spPr>
          <a:xfrm>
            <a:off x="1324569" y="4819307"/>
            <a:ext cx="900000" cy="900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图片 6">
            <a:extLst>
              <a:ext uri="{FF2B5EF4-FFF2-40B4-BE49-F238E27FC236}">
                <a16:creationId xmlns:a16="http://schemas.microsoft.com/office/drawing/2014/main" id="{E4D7F297-1530-3F4C-9CF8-35F28F9AB281}"/>
              </a:ext>
            </a:extLst>
          </p:cNvPr>
          <p:cNvPicPr preferRelativeResize="0">
            <a:picLocks/>
          </p:cNvPicPr>
          <p:nvPr/>
        </p:nvPicPr>
        <p:blipFill rotWithShape="1">
          <a:blip r:embed="rId4">
            <a:duotone>
              <a:prstClr val="black"/>
              <a:schemeClr val="accent2">
                <a:tint val="45000"/>
                <a:satMod val="400000"/>
              </a:schemeClr>
            </a:duotone>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l="1478" t="57965" r="51956" b="1391"/>
          <a:stretch/>
        </p:blipFill>
        <p:spPr>
          <a:xfrm>
            <a:off x="1324569" y="3588444"/>
            <a:ext cx="900000" cy="900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内容占位符 2">
            <a:extLst>
              <a:ext uri="{FF2B5EF4-FFF2-40B4-BE49-F238E27FC236}">
                <a16:creationId xmlns:a16="http://schemas.microsoft.com/office/drawing/2014/main" id="{D8DA1F00-869E-B54C-9799-2B273BD2E762}"/>
              </a:ext>
            </a:extLst>
          </p:cNvPr>
          <p:cNvSpPr txBox="1">
            <a:spLocks/>
          </p:cNvSpPr>
          <p:nvPr/>
        </p:nvSpPr>
        <p:spPr>
          <a:xfrm>
            <a:off x="784569" y="3817406"/>
            <a:ext cx="1080000" cy="1080000"/>
          </a:xfrm>
          <a:prstGeom prst="rect">
            <a:avLst/>
          </a:prstGeom>
        </p:spPr>
        <p:txBody>
          <a:bodyPr/>
          <a:lstStyle>
            <a:lvl1pPr marL="342900" indent="-342900" algn="l" rtl="0" eaLnBrk="1" fontAlgn="base" hangingPunct="1">
              <a:spcBef>
                <a:spcPct val="0"/>
              </a:spcBef>
              <a:spcAft>
                <a:spcPts val="400"/>
              </a:spcAft>
              <a:buClr>
                <a:srgbClr val="0070C0"/>
              </a:buClr>
              <a:buSzPct val="70000"/>
              <a:buFont typeface="Wingdings" panose="05000000000000000000" pitchFamily="2" charset="2"/>
              <a:buChar char="n"/>
              <a:defRPr sz="2800" b="0" baseline="0">
                <a:solidFill>
                  <a:schemeClr val="tx1"/>
                </a:solidFill>
                <a:latin typeface="微软雅黑" panose="020B0503020204020204" pitchFamily="34" charset="-122"/>
                <a:ea typeface="微软雅黑" panose="020B0503020204020204" pitchFamily="34" charset="-122"/>
                <a:cs typeface="+mn-cs"/>
                <a:sym typeface="Arial" panose="020B0604020202020204" pitchFamily="34" charset="0"/>
              </a:defRPr>
            </a:lvl1pPr>
            <a:lvl2pPr marL="742950" indent="-285750" algn="l" rtl="0" eaLnBrk="1" fontAlgn="ctr" hangingPunct="1">
              <a:spcBef>
                <a:spcPct val="0"/>
              </a:spcBef>
              <a:spcAft>
                <a:spcPts val="400"/>
              </a:spcAft>
              <a:buClr>
                <a:srgbClr val="0070C0"/>
              </a:buClr>
              <a:buSzPct val="70000"/>
              <a:buFont typeface="Wingdings" panose="05000000000000000000" pitchFamily="2" charset="2"/>
              <a:buChar char="Ø"/>
              <a:defRPr sz="2400" b="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algn="l" rtl="0" eaLnBrk="1" fontAlgn="ctr" hangingPunct="1">
              <a:spcBef>
                <a:spcPct val="0"/>
              </a:spcBef>
              <a:spcAft>
                <a:spcPts val="400"/>
              </a:spcAft>
              <a:buClr>
                <a:srgbClr val="0070C0"/>
              </a:buClr>
              <a:buSzPct val="70000"/>
              <a:buFont typeface="Wingdings" panose="05000000000000000000" pitchFamily="2" charset="2"/>
              <a:buChar char="l"/>
              <a:defRPr sz="2000" b="0" baseline="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algn="l" rtl="0" eaLnBrk="1" fontAlgn="ctr" hangingPunct="1">
              <a:spcBef>
                <a:spcPct val="0"/>
              </a:spcBef>
              <a:spcAft>
                <a:spcPts val="400"/>
              </a:spcAft>
              <a:buClr>
                <a:srgbClr val="0070C0"/>
              </a:buClr>
              <a:buSzPct val="70000"/>
              <a:buFont typeface="Wingdings" panose="05000000000000000000" pitchFamily="2" charset="2"/>
              <a:buChar char="l"/>
              <a:defRPr sz="1800" b="0" baseline="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algn="l" rtl="0" eaLnBrk="1" fontAlgn="ctr" hangingPunct="1">
              <a:spcBef>
                <a:spcPct val="0"/>
              </a:spcBef>
              <a:spcAft>
                <a:spcPts val="400"/>
              </a:spcAft>
              <a:buClr>
                <a:srgbClr val="0070C0"/>
              </a:buClr>
              <a:buSzPct val="70000"/>
              <a:buFont typeface="Wingdings" panose="05000000000000000000" pitchFamily="2" charset="2"/>
              <a:buChar char="l"/>
              <a:defRPr sz="1800" b="0" baseline="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algn="l" rtl="0" eaLnBrk="1" fontAlgn="ctr" hangingPunct="1">
              <a:spcBef>
                <a:spcPct val="0"/>
              </a:spcBef>
              <a:spcAft>
                <a:spcPts val="400"/>
              </a:spcAft>
              <a:buSzPct val="70000"/>
              <a:buFont typeface="Wingdings" pitchFamily="2" charset="2"/>
              <a:buChar char="l"/>
              <a:defRPr sz="1600" b="1">
                <a:solidFill>
                  <a:schemeClr val="tx1"/>
                </a:solidFill>
                <a:latin typeface="+mn-lt"/>
                <a:ea typeface="+mn-ea"/>
                <a:sym typeface="Arial" pitchFamily="34" charset="0"/>
              </a:defRPr>
            </a:lvl6pPr>
            <a:lvl7pPr marL="2971800" indent="-228600" algn="l" rtl="0" eaLnBrk="1" fontAlgn="ctr" hangingPunct="1">
              <a:spcBef>
                <a:spcPct val="0"/>
              </a:spcBef>
              <a:spcAft>
                <a:spcPts val="400"/>
              </a:spcAft>
              <a:buSzPct val="70000"/>
              <a:buFont typeface="Wingdings" pitchFamily="2" charset="2"/>
              <a:buChar char="l"/>
              <a:defRPr sz="1600" b="1">
                <a:solidFill>
                  <a:schemeClr val="tx1"/>
                </a:solidFill>
                <a:latin typeface="+mn-lt"/>
                <a:ea typeface="+mn-ea"/>
                <a:sym typeface="Arial" pitchFamily="34" charset="0"/>
              </a:defRPr>
            </a:lvl7pPr>
            <a:lvl8pPr marL="3429000" indent="-228600" algn="l" rtl="0" eaLnBrk="1" fontAlgn="ctr" hangingPunct="1">
              <a:spcBef>
                <a:spcPct val="0"/>
              </a:spcBef>
              <a:spcAft>
                <a:spcPts val="400"/>
              </a:spcAft>
              <a:buSzPct val="70000"/>
              <a:buFont typeface="Wingdings" pitchFamily="2" charset="2"/>
              <a:buChar char="l"/>
              <a:defRPr sz="1600" b="1">
                <a:solidFill>
                  <a:schemeClr val="tx1"/>
                </a:solidFill>
                <a:latin typeface="+mn-lt"/>
                <a:ea typeface="+mn-ea"/>
                <a:sym typeface="Arial" pitchFamily="34" charset="0"/>
              </a:defRPr>
            </a:lvl8pPr>
            <a:lvl9pPr marL="3886200" indent="-228600" algn="l" rtl="0" eaLnBrk="1" fontAlgn="ctr" hangingPunct="1">
              <a:spcBef>
                <a:spcPct val="0"/>
              </a:spcBef>
              <a:spcAft>
                <a:spcPts val="400"/>
              </a:spcAft>
              <a:buSzPct val="70000"/>
              <a:buFont typeface="Wingdings" pitchFamily="2" charset="2"/>
              <a:buChar char="l"/>
              <a:defRPr sz="1600" b="1">
                <a:solidFill>
                  <a:schemeClr val="tx1"/>
                </a:solidFill>
                <a:latin typeface="+mn-lt"/>
                <a:ea typeface="+mn-ea"/>
                <a:sym typeface="Arial" pitchFamily="34" charset="0"/>
              </a:defRPr>
            </a:lvl9pPr>
          </a:lstStyle>
          <a:p>
            <a:pPr marL="0" indent="0">
              <a:buNone/>
            </a:pPr>
            <a:r>
              <a:rPr lang="en-US" altLang="zh-CN" sz="1600" kern="0" dirty="0"/>
              <a:t>T</a:t>
            </a:r>
            <a:r>
              <a:rPr lang="en-US" altLang="zh-CN" sz="1600" kern="0" baseline="-25000" dirty="0"/>
              <a:t>-1</a:t>
            </a:r>
            <a:endParaRPr lang="zh-CN" altLang="en-US" sz="1600" kern="0" baseline="-25000" dirty="0"/>
          </a:p>
        </p:txBody>
      </p:sp>
      <p:sp>
        <p:nvSpPr>
          <p:cNvPr id="9" name="内容占位符 2">
            <a:extLst>
              <a:ext uri="{FF2B5EF4-FFF2-40B4-BE49-F238E27FC236}">
                <a16:creationId xmlns:a16="http://schemas.microsoft.com/office/drawing/2014/main" id="{85EB9E02-0D6E-E146-9627-93C8090F1D21}"/>
              </a:ext>
            </a:extLst>
          </p:cNvPr>
          <p:cNvSpPr txBox="1">
            <a:spLocks/>
          </p:cNvSpPr>
          <p:nvPr/>
        </p:nvSpPr>
        <p:spPr>
          <a:xfrm>
            <a:off x="817967" y="5053795"/>
            <a:ext cx="1080000" cy="1080000"/>
          </a:xfrm>
          <a:prstGeom prst="rect">
            <a:avLst/>
          </a:prstGeom>
        </p:spPr>
        <p:txBody>
          <a:bodyPr/>
          <a:lstStyle>
            <a:lvl1pPr marL="342900" indent="-342900" algn="l" rtl="0" eaLnBrk="1" fontAlgn="base" hangingPunct="1">
              <a:spcBef>
                <a:spcPct val="0"/>
              </a:spcBef>
              <a:spcAft>
                <a:spcPts val="400"/>
              </a:spcAft>
              <a:buClr>
                <a:srgbClr val="0070C0"/>
              </a:buClr>
              <a:buSzPct val="70000"/>
              <a:buFont typeface="Wingdings" panose="05000000000000000000" pitchFamily="2" charset="2"/>
              <a:buChar char="n"/>
              <a:defRPr sz="2800" b="0" baseline="0">
                <a:solidFill>
                  <a:schemeClr val="tx1"/>
                </a:solidFill>
                <a:latin typeface="微软雅黑" panose="020B0503020204020204" pitchFamily="34" charset="-122"/>
                <a:ea typeface="微软雅黑" panose="020B0503020204020204" pitchFamily="34" charset="-122"/>
                <a:cs typeface="+mn-cs"/>
                <a:sym typeface="Arial" panose="020B0604020202020204" pitchFamily="34" charset="0"/>
              </a:defRPr>
            </a:lvl1pPr>
            <a:lvl2pPr marL="742950" indent="-285750" algn="l" rtl="0" eaLnBrk="1" fontAlgn="ctr" hangingPunct="1">
              <a:spcBef>
                <a:spcPct val="0"/>
              </a:spcBef>
              <a:spcAft>
                <a:spcPts val="400"/>
              </a:spcAft>
              <a:buClr>
                <a:srgbClr val="0070C0"/>
              </a:buClr>
              <a:buSzPct val="70000"/>
              <a:buFont typeface="Wingdings" panose="05000000000000000000" pitchFamily="2" charset="2"/>
              <a:buChar char="Ø"/>
              <a:defRPr sz="2400" b="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algn="l" rtl="0" eaLnBrk="1" fontAlgn="ctr" hangingPunct="1">
              <a:spcBef>
                <a:spcPct val="0"/>
              </a:spcBef>
              <a:spcAft>
                <a:spcPts val="400"/>
              </a:spcAft>
              <a:buClr>
                <a:srgbClr val="0070C0"/>
              </a:buClr>
              <a:buSzPct val="70000"/>
              <a:buFont typeface="Wingdings" panose="05000000000000000000" pitchFamily="2" charset="2"/>
              <a:buChar char="l"/>
              <a:defRPr sz="2000" b="0" baseline="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algn="l" rtl="0" eaLnBrk="1" fontAlgn="ctr" hangingPunct="1">
              <a:spcBef>
                <a:spcPct val="0"/>
              </a:spcBef>
              <a:spcAft>
                <a:spcPts val="400"/>
              </a:spcAft>
              <a:buClr>
                <a:srgbClr val="0070C0"/>
              </a:buClr>
              <a:buSzPct val="70000"/>
              <a:buFont typeface="Wingdings" panose="05000000000000000000" pitchFamily="2" charset="2"/>
              <a:buChar char="l"/>
              <a:defRPr sz="1800" b="0" baseline="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algn="l" rtl="0" eaLnBrk="1" fontAlgn="ctr" hangingPunct="1">
              <a:spcBef>
                <a:spcPct val="0"/>
              </a:spcBef>
              <a:spcAft>
                <a:spcPts val="400"/>
              </a:spcAft>
              <a:buClr>
                <a:srgbClr val="0070C0"/>
              </a:buClr>
              <a:buSzPct val="70000"/>
              <a:buFont typeface="Wingdings" panose="05000000000000000000" pitchFamily="2" charset="2"/>
              <a:buChar char="l"/>
              <a:defRPr sz="1800" b="0" baseline="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algn="l" rtl="0" eaLnBrk="1" fontAlgn="ctr" hangingPunct="1">
              <a:spcBef>
                <a:spcPct val="0"/>
              </a:spcBef>
              <a:spcAft>
                <a:spcPts val="400"/>
              </a:spcAft>
              <a:buSzPct val="70000"/>
              <a:buFont typeface="Wingdings" pitchFamily="2" charset="2"/>
              <a:buChar char="l"/>
              <a:defRPr sz="1600" b="1">
                <a:solidFill>
                  <a:schemeClr val="tx1"/>
                </a:solidFill>
                <a:latin typeface="+mn-lt"/>
                <a:ea typeface="+mn-ea"/>
                <a:sym typeface="Arial" pitchFamily="34" charset="0"/>
              </a:defRPr>
            </a:lvl6pPr>
            <a:lvl7pPr marL="2971800" indent="-228600" algn="l" rtl="0" eaLnBrk="1" fontAlgn="ctr" hangingPunct="1">
              <a:spcBef>
                <a:spcPct val="0"/>
              </a:spcBef>
              <a:spcAft>
                <a:spcPts val="400"/>
              </a:spcAft>
              <a:buSzPct val="70000"/>
              <a:buFont typeface="Wingdings" pitchFamily="2" charset="2"/>
              <a:buChar char="l"/>
              <a:defRPr sz="1600" b="1">
                <a:solidFill>
                  <a:schemeClr val="tx1"/>
                </a:solidFill>
                <a:latin typeface="+mn-lt"/>
                <a:ea typeface="+mn-ea"/>
                <a:sym typeface="Arial" pitchFamily="34" charset="0"/>
              </a:defRPr>
            </a:lvl7pPr>
            <a:lvl8pPr marL="3429000" indent="-228600" algn="l" rtl="0" eaLnBrk="1" fontAlgn="ctr" hangingPunct="1">
              <a:spcBef>
                <a:spcPct val="0"/>
              </a:spcBef>
              <a:spcAft>
                <a:spcPts val="400"/>
              </a:spcAft>
              <a:buSzPct val="70000"/>
              <a:buFont typeface="Wingdings" pitchFamily="2" charset="2"/>
              <a:buChar char="l"/>
              <a:defRPr sz="1600" b="1">
                <a:solidFill>
                  <a:schemeClr val="tx1"/>
                </a:solidFill>
                <a:latin typeface="+mn-lt"/>
                <a:ea typeface="+mn-ea"/>
                <a:sym typeface="Arial" pitchFamily="34" charset="0"/>
              </a:defRPr>
            </a:lvl8pPr>
            <a:lvl9pPr marL="3886200" indent="-228600" algn="l" rtl="0" eaLnBrk="1" fontAlgn="ctr" hangingPunct="1">
              <a:spcBef>
                <a:spcPct val="0"/>
              </a:spcBef>
              <a:spcAft>
                <a:spcPts val="400"/>
              </a:spcAft>
              <a:buSzPct val="70000"/>
              <a:buFont typeface="Wingdings" pitchFamily="2" charset="2"/>
              <a:buChar char="l"/>
              <a:defRPr sz="1600" b="1">
                <a:solidFill>
                  <a:schemeClr val="tx1"/>
                </a:solidFill>
                <a:latin typeface="+mn-lt"/>
                <a:ea typeface="+mn-ea"/>
                <a:sym typeface="Arial" pitchFamily="34" charset="0"/>
              </a:defRPr>
            </a:lvl9pPr>
          </a:lstStyle>
          <a:p>
            <a:pPr marL="0" indent="0">
              <a:buNone/>
            </a:pPr>
            <a:r>
              <a:rPr lang="en-US" altLang="zh-CN" sz="1600" kern="0" dirty="0"/>
              <a:t>T</a:t>
            </a:r>
            <a:r>
              <a:rPr lang="en-US" altLang="zh-CN" sz="1600" kern="0" baseline="-25000" dirty="0"/>
              <a:t>-2</a:t>
            </a:r>
            <a:endParaRPr lang="zh-CN" altLang="en-US" sz="1600" kern="0" baseline="-25000" dirty="0"/>
          </a:p>
        </p:txBody>
      </p:sp>
      <p:sp>
        <p:nvSpPr>
          <p:cNvPr id="10" name="右箭头 9">
            <a:extLst>
              <a:ext uri="{FF2B5EF4-FFF2-40B4-BE49-F238E27FC236}">
                <a16:creationId xmlns:a16="http://schemas.microsoft.com/office/drawing/2014/main" id="{6CDC66F0-5320-7D4F-A034-14EA9AEDEFF9}"/>
              </a:ext>
            </a:extLst>
          </p:cNvPr>
          <p:cNvSpPr/>
          <p:nvPr/>
        </p:nvSpPr>
        <p:spPr>
          <a:xfrm>
            <a:off x="2391086" y="4321292"/>
            <a:ext cx="478823" cy="27661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1" name="圆角矩形 10">
            <a:extLst>
              <a:ext uri="{FF2B5EF4-FFF2-40B4-BE49-F238E27FC236}">
                <a16:creationId xmlns:a16="http://schemas.microsoft.com/office/drawing/2014/main" id="{4D0FEB15-975B-BE43-9710-8A95875DA456}"/>
              </a:ext>
            </a:extLst>
          </p:cNvPr>
          <p:cNvSpPr/>
          <p:nvPr/>
        </p:nvSpPr>
        <p:spPr>
          <a:xfrm>
            <a:off x="2903610" y="3978003"/>
            <a:ext cx="1116220" cy="93610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t>交通流量预测网络</a:t>
            </a:r>
          </a:p>
        </p:txBody>
      </p:sp>
      <p:sp>
        <p:nvSpPr>
          <p:cNvPr id="12" name="圆角矩形 11">
            <a:extLst>
              <a:ext uri="{FF2B5EF4-FFF2-40B4-BE49-F238E27FC236}">
                <a16:creationId xmlns:a16="http://schemas.microsoft.com/office/drawing/2014/main" id="{123B9FC2-B904-F247-82C3-BF1668E24A37}"/>
              </a:ext>
            </a:extLst>
          </p:cNvPr>
          <p:cNvSpPr/>
          <p:nvPr/>
        </p:nvSpPr>
        <p:spPr>
          <a:xfrm>
            <a:off x="4639972" y="3961302"/>
            <a:ext cx="1116220" cy="93610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t>基站数据负载网络</a:t>
            </a:r>
          </a:p>
        </p:txBody>
      </p:sp>
      <p:sp>
        <p:nvSpPr>
          <p:cNvPr id="13" name="右箭头 12">
            <a:extLst>
              <a:ext uri="{FF2B5EF4-FFF2-40B4-BE49-F238E27FC236}">
                <a16:creationId xmlns:a16="http://schemas.microsoft.com/office/drawing/2014/main" id="{24211883-88E6-724B-9EAD-3D8EEF64AD7C}"/>
              </a:ext>
            </a:extLst>
          </p:cNvPr>
          <p:cNvSpPr/>
          <p:nvPr/>
        </p:nvSpPr>
        <p:spPr>
          <a:xfrm>
            <a:off x="4125639" y="4321292"/>
            <a:ext cx="478823" cy="27661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4" name="右箭头 13">
            <a:extLst>
              <a:ext uri="{FF2B5EF4-FFF2-40B4-BE49-F238E27FC236}">
                <a16:creationId xmlns:a16="http://schemas.microsoft.com/office/drawing/2014/main" id="{E0F4B191-EEBC-7B40-BA2F-54C5DF19DD7C}"/>
              </a:ext>
            </a:extLst>
          </p:cNvPr>
          <p:cNvSpPr/>
          <p:nvPr/>
        </p:nvSpPr>
        <p:spPr>
          <a:xfrm>
            <a:off x="5805964" y="4321292"/>
            <a:ext cx="478823" cy="27661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cxnSp>
        <p:nvCxnSpPr>
          <p:cNvPr id="15" name="肘形连接符 14">
            <a:extLst>
              <a:ext uri="{FF2B5EF4-FFF2-40B4-BE49-F238E27FC236}">
                <a16:creationId xmlns:a16="http://schemas.microsoft.com/office/drawing/2014/main" id="{DF383301-5CD0-CA44-8D12-8710D01C697E}"/>
              </a:ext>
            </a:extLst>
          </p:cNvPr>
          <p:cNvCxnSpPr>
            <a:stCxn id="11" idx="3"/>
          </p:cNvCxnSpPr>
          <p:nvPr/>
        </p:nvCxnSpPr>
        <p:spPr>
          <a:xfrm flipV="1">
            <a:off x="4019830" y="3117522"/>
            <a:ext cx="80830" cy="132853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圆角矩形 15">
            <a:extLst>
              <a:ext uri="{FF2B5EF4-FFF2-40B4-BE49-F238E27FC236}">
                <a16:creationId xmlns:a16="http://schemas.microsoft.com/office/drawing/2014/main" id="{7CCA30EB-3194-144D-B8CF-3A24F54E882E}"/>
              </a:ext>
            </a:extLst>
          </p:cNvPr>
          <p:cNvSpPr/>
          <p:nvPr/>
        </p:nvSpPr>
        <p:spPr>
          <a:xfrm>
            <a:off x="3035787" y="2857139"/>
            <a:ext cx="1814103" cy="37661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indent="0" algn="ctr">
              <a:buNone/>
            </a:pPr>
            <a:r>
              <a:rPr lang="zh-CN" altLang="en-US" sz="2000" b="1" dirty="0">
                <a:solidFill>
                  <a:srgbClr val="FF0000"/>
                </a:solidFill>
                <a:latin typeface="华文楷体" panose="02010600040101010101" pitchFamily="2" charset="-122"/>
                <a:ea typeface="华文楷体" panose="02010600040101010101" pitchFamily="2" charset="-122"/>
              </a:rPr>
              <a:t>车流量网格</a:t>
            </a:r>
          </a:p>
        </p:txBody>
      </p:sp>
      <p:sp>
        <p:nvSpPr>
          <p:cNvPr id="17" name="文本框 16">
            <a:extLst>
              <a:ext uri="{FF2B5EF4-FFF2-40B4-BE49-F238E27FC236}">
                <a16:creationId xmlns:a16="http://schemas.microsoft.com/office/drawing/2014/main" id="{7510732F-F1D4-6E4E-BA08-4596C34578C0}"/>
              </a:ext>
            </a:extLst>
          </p:cNvPr>
          <p:cNvSpPr txBox="1"/>
          <p:nvPr/>
        </p:nvSpPr>
        <p:spPr>
          <a:xfrm>
            <a:off x="5047953" y="2815771"/>
            <a:ext cx="319318" cy="369332"/>
          </a:xfrm>
          <a:prstGeom prst="rect">
            <a:avLst/>
          </a:prstGeom>
          <a:noFill/>
        </p:spPr>
        <p:txBody>
          <a:bodyPr wrap="none" rtlCol="0">
            <a:spAutoFit/>
          </a:bodyPr>
          <a:lstStyle/>
          <a:p>
            <a:r>
              <a:rPr lang="en-US" altLang="zh-CN" dirty="0"/>
              <a:t>+</a:t>
            </a:r>
            <a:endParaRPr lang="zh-CN" altLang="en-US" dirty="0"/>
          </a:p>
        </p:txBody>
      </p:sp>
      <p:sp>
        <p:nvSpPr>
          <p:cNvPr id="18" name="圆角矩形 17">
            <a:extLst>
              <a:ext uri="{FF2B5EF4-FFF2-40B4-BE49-F238E27FC236}">
                <a16:creationId xmlns:a16="http://schemas.microsoft.com/office/drawing/2014/main" id="{4C0AEB62-8B32-BB40-B0B6-8E6E720A9D0F}"/>
              </a:ext>
            </a:extLst>
          </p:cNvPr>
          <p:cNvSpPr/>
          <p:nvPr/>
        </p:nvSpPr>
        <p:spPr>
          <a:xfrm>
            <a:off x="5444541" y="2857139"/>
            <a:ext cx="1016812" cy="37661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indent="0" algn="ctr">
              <a:buNone/>
            </a:pPr>
            <a:r>
              <a:rPr lang="zh-CN" altLang="en-US" sz="2000" b="1" dirty="0">
                <a:solidFill>
                  <a:srgbClr val="FF0000"/>
                </a:solidFill>
                <a:latin typeface="华文楷体" panose="02010600040101010101" pitchFamily="2" charset="-122"/>
                <a:ea typeface="华文楷体" panose="02010600040101010101" pitchFamily="2" charset="-122"/>
              </a:rPr>
              <a:t>最优化</a:t>
            </a:r>
          </a:p>
        </p:txBody>
      </p:sp>
      <p:sp>
        <p:nvSpPr>
          <p:cNvPr id="19" name="右箭头 18">
            <a:extLst>
              <a:ext uri="{FF2B5EF4-FFF2-40B4-BE49-F238E27FC236}">
                <a16:creationId xmlns:a16="http://schemas.microsoft.com/office/drawing/2014/main" id="{F118F131-5AEC-CA4A-B4DE-7142363E8090}"/>
              </a:ext>
            </a:extLst>
          </p:cNvPr>
          <p:cNvSpPr/>
          <p:nvPr/>
        </p:nvSpPr>
        <p:spPr>
          <a:xfrm>
            <a:off x="6576538" y="2896418"/>
            <a:ext cx="478823" cy="27661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20" name="圆角矩形 19">
            <a:extLst>
              <a:ext uri="{FF2B5EF4-FFF2-40B4-BE49-F238E27FC236}">
                <a16:creationId xmlns:a16="http://schemas.microsoft.com/office/drawing/2014/main" id="{B2D181F6-2142-B443-87BD-14F9C7D8A3C8}"/>
              </a:ext>
            </a:extLst>
          </p:cNvPr>
          <p:cNvSpPr/>
          <p:nvPr/>
        </p:nvSpPr>
        <p:spPr>
          <a:xfrm>
            <a:off x="7127743" y="2823199"/>
            <a:ext cx="1584176" cy="395559"/>
          </a:xfrm>
          <a:prstGeom prst="roundRect">
            <a:avLst/>
          </a:prstGeom>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dirty="0"/>
              <a:t>GroundTruth</a:t>
            </a:r>
            <a:endParaRPr lang="zh-CN" altLang="en-US" dirty="0"/>
          </a:p>
        </p:txBody>
      </p:sp>
      <p:sp>
        <p:nvSpPr>
          <p:cNvPr id="21" name="圆角矩形 20">
            <a:extLst>
              <a:ext uri="{FF2B5EF4-FFF2-40B4-BE49-F238E27FC236}">
                <a16:creationId xmlns:a16="http://schemas.microsoft.com/office/drawing/2014/main" id="{CF1C1186-E520-B44A-B138-6B056FBC98F1}"/>
              </a:ext>
            </a:extLst>
          </p:cNvPr>
          <p:cNvSpPr/>
          <p:nvPr/>
        </p:nvSpPr>
        <p:spPr>
          <a:xfrm>
            <a:off x="6327206" y="4163192"/>
            <a:ext cx="1788579" cy="592815"/>
          </a:xfrm>
          <a:prstGeom prst="roundRect">
            <a:avLst/>
          </a:prstGeom>
          <a:no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dirty="0"/>
          </a:p>
        </p:txBody>
      </p:sp>
      <p:sp>
        <p:nvSpPr>
          <p:cNvPr id="23" name="右箭头 22">
            <a:extLst>
              <a:ext uri="{FF2B5EF4-FFF2-40B4-BE49-F238E27FC236}">
                <a16:creationId xmlns:a16="http://schemas.microsoft.com/office/drawing/2014/main" id="{62F09727-2C65-AB44-8AB4-D08E12917804}"/>
              </a:ext>
            </a:extLst>
          </p:cNvPr>
          <p:cNvSpPr/>
          <p:nvPr/>
        </p:nvSpPr>
        <p:spPr>
          <a:xfrm rot="5400000">
            <a:off x="6737311" y="5058262"/>
            <a:ext cx="838990" cy="27661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2A9D7A84-2E27-D949-B413-553321472BEA}"/>
              </a:ext>
            </a:extLst>
          </p:cNvPr>
          <p:cNvSpPr txBox="1"/>
          <p:nvPr/>
        </p:nvSpPr>
        <p:spPr>
          <a:xfrm>
            <a:off x="6337312" y="4998379"/>
            <a:ext cx="684803" cy="369332"/>
          </a:xfrm>
          <a:prstGeom prst="rect">
            <a:avLst/>
          </a:prstGeom>
          <a:noFill/>
        </p:spPr>
        <p:txBody>
          <a:bodyPr wrap="none" rtlCol="0">
            <a:spAutoFit/>
          </a:bodyPr>
          <a:lstStyle/>
          <a:p>
            <a:r>
              <a:rPr lang="en-US" altLang="zh-CN" dirty="0"/>
              <a:t>MSE</a:t>
            </a:r>
            <a:endParaRPr lang="zh-CN" altLang="en-US" dirty="0"/>
          </a:p>
        </p:txBody>
      </p:sp>
      <p:sp>
        <p:nvSpPr>
          <p:cNvPr id="25" name="圆角矩形 24">
            <a:extLst>
              <a:ext uri="{FF2B5EF4-FFF2-40B4-BE49-F238E27FC236}">
                <a16:creationId xmlns:a16="http://schemas.microsoft.com/office/drawing/2014/main" id="{36D628A4-0B4D-624B-952F-412A063FD5A6}"/>
              </a:ext>
            </a:extLst>
          </p:cNvPr>
          <p:cNvSpPr/>
          <p:nvPr/>
        </p:nvSpPr>
        <p:spPr>
          <a:xfrm>
            <a:off x="6700944" y="5637133"/>
            <a:ext cx="955190" cy="458867"/>
          </a:xfrm>
          <a:prstGeom prst="roundRect">
            <a:avLst/>
          </a:prstGeom>
          <a:no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dirty="0"/>
          </a:p>
        </p:txBody>
      </p:sp>
      <p:sp>
        <p:nvSpPr>
          <p:cNvPr id="26" name="文本框 25">
            <a:extLst>
              <a:ext uri="{FF2B5EF4-FFF2-40B4-BE49-F238E27FC236}">
                <a16:creationId xmlns:a16="http://schemas.microsoft.com/office/drawing/2014/main" id="{886BA466-43BE-8742-9753-144B42EB1595}"/>
              </a:ext>
            </a:extLst>
          </p:cNvPr>
          <p:cNvSpPr txBox="1"/>
          <p:nvPr/>
        </p:nvSpPr>
        <p:spPr>
          <a:xfrm>
            <a:off x="6815950" y="5727882"/>
            <a:ext cx="671979" cy="369332"/>
          </a:xfrm>
          <a:prstGeom prst="rect">
            <a:avLst/>
          </a:prstGeom>
          <a:noFill/>
        </p:spPr>
        <p:txBody>
          <a:bodyPr wrap="none" rtlCol="0">
            <a:spAutoFit/>
          </a:bodyPr>
          <a:lstStyle/>
          <a:p>
            <a:r>
              <a:rPr lang="en-US" altLang="zh-CN" dirty="0"/>
              <a:t>Loss</a:t>
            </a:r>
            <a:endParaRPr lang="zh-CN" altLang="en-US" dirty="0"/>
          </a:p>
        </p:txBody>
      </p:sp>
      <p:sp>
        <p:nvSpPr>
          <p:cNvPr id="27" name="矩形 26">
            <a:extLst>
              <a:ext uri="{FF2B5EF4-FFF2-40B4-BE49-F238E27FC236}">
                <a16:creationId xmlns:a16="http://schemas.microsoft.com/office/drawing/2014/main" id="{3589FFCE-FEF7-6F45-AFF1-AA26A025BB56}"/>
              </a:ext>
            </a:extLst>
          </p:cNvPr>
          <p:cNvSpPr/>
          <p:nvPr/>
        </p:nvSpPr>
        <p:spPr>
          <a:xfrm>
            <a:off x="6066495" y="4255568"/>
            <a:ext cx="2070339" cy="461665"/>
          </a:xfrm>
          <a:prstGeom prst="rect">
            <a:avLst/>
          </a:prstGeom>
        </p:spPr>
        <p:txBody>
          <a:bodyPr wrap="square">
            <a:spAutoFit/>
          </a:bodyPr>
          <a:lstStyle/>
          <a:p>
            <a:pPr lvl="1"/>
            <a:r>
              <a:rPr lang="zh-CN" altLang="en-US" sz="1200" kern="0" dirty="0"/>
              <a:t>基站之间数据负载均衡方案</a:t>
            </a:r>
            <a:endParaRPr lang="en-US" altLang="zh-CN" sz="1200" kern="0" dirty="0"/>
          </a:p>
        </p:txBody>
      </p:sp>
      <p:sp>
        <p:nvSpPr>
          <p:cNvPr id="28" name="矩形 27">
            <a:extLst>
              <a:ext uri="{FF2B5EF4-FFF2-40B4-BE49-F238E27FC236}">
                <a16:creationId xmlns:a16="http://schemas.microsoft.com/office/drawing/2014/main" id="{39F3C0EB-4ACF-4348-89B3-01EB95145D62}"/>
              </a:ext>
            </a:extLst>
          </p:cNvPr>
          <p:cNvSpPr/>
          <p:nvPr/>
        </p:nvSpPr>
        <p:spPr>
          <a:xfrm>
            <a:off x="19972" y="2627655"/>
            <a:ext cx="2240388" cy="276999"/>
          </a:xfrm>
          <a:prstGeom prst="rect">
            <a:avLst/>
          </a:prstGeom>
        </p:spPr>
        <p:txBody>
          <a:bodyPr wrap="square">
            <a:spAutoFit/>
          </a:bodyPr>
          <a:lstStyle/>
          <a:p>
            <a:pPr lvl="1"/>
            <a:r>
              <a:rPr lang="en-US" altLang="zh-CN" sz="1200" kern="0" dirty="0"/>
              <a:t>1.</a:t>
            </a:r>
            <a:r>
              <a:rPr lang="zh-CN" altLang="en-US" sz="1200" kern="0" dirty="0"/>
              <a:t>数据预处理</a:t>
            </a:r>
            <a:endParaRPr lang="en-US" altLang="zh-CN" sz="1200" kern="0" dirty="0"/>
          </a:p>
        </p:txBody>
      </p:sp>
      <p:sp>
        <p:nvSpPr>
          <p:cNvPr id="29" name="矩形 28">
            <a:extLst>
              <a:ext uri="{FF2B5EF4-FFF2-40B4-BE49-F238E27FC236}">
                <a16:creationId xmlns:a16="http://schemas.microsoft.com/office/drawing/2014/main" id="{AB86EAD9-99D1-D148-91C2-4FD19C23CD75}"/>
              </a:ext>
            </a:extLst>
          </p:cNvPr>
          <p:cNvSpPr/>
          <p:nvPr/>
        </p:nvSpPr>
        <p:spPr>
          <a:xfrm>
            <a:off x="2331612" y="2334356"/>
            <a:ext cx="2240388" cy="461665"/>
          </a:xfrm>
          <a:prstGeom prst="rect">
            <a:avLst/>
          </a:prstGeom>
        </p:spPr>
        <p:txBody>
          <a:bodyPr wrap="square">
            <a:spAutoFit/>
          </a:bodyPr>
          <a:lstStyle/>
          <a:p>
            <a:pPr lvl="1"/>
            <a:r>
              <a:rPr lang="en-US" altLang="zh-CN" sz="1200" kern="0" dirty="0"/>
              <a:t>2.</a:t>
            </a:r>
            <a:r>
              <a:rPr lang="zh-CN" altLang="en-US" sz="1200" kern="0" dirty="0"/>
              <a:t>生成基站数据负载均衡方案</a:t>
            </a:r>
            <a:endParaRPr lang="en-US" altLang="zh-CN" sz="1200" kern="0" dirty="0"/>
          </a:p>
        </p:txBody>
      </p:sp>
      <p:sp>
        <p:nvSpPr>
          <p:cNvPr id="30" name="右箭头 29">
            <a:extLst>
              <a:ext uri="{FF2B5EF4-FFF2-40B4-BE49-F238E27FC236}">
                <a16:creationId xmlns:a16="http://schemas.microsoft.com/office/drawing/2014/main" id="{0689B0A4-97D2-AF49-A51E-165DEFB3EB88}"/>
              </a:ext>
            </a:extLst>
          </p:cNvPr>
          <p:cNvSpPr/>
          <p:nvPr/>
        </p:nvSpPr>
        <p:spPr>
          <a:xfrm rot="5400000">
            <a:off x="7236639" y="3552273"/>
            <a:ext cx="838990" cy="27661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50D1D625-81C9-5745-8FBA-EFA250ED7099}"/>
              </a:ext>
            </a:extLst>
          </p:cNvPr>
          <p:cNvSpPr/>
          <p:nvPr/>
        </p:nvSpPr>
        <p:spPr>
          <a:xfrm>
            <a:off x="2564865" y="3870220"/>
            <a:ext cx="6482702" cy="22868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solidFill>
                <a:schemeClr val="tx1"/>
              </a:solidFill>
            </a:endParaRPr>
          </a:p>
        </p:txBody>
      </p:sp>
      <p:sp>
        <p:nvSpPr>
          <p:cNvPr id="32" name="矩形 31">
            <a:extLst>
              <a:ext uri="{FF2B5EF4-FFF2-40B4-BE49-F238E27FC236}">
                <a16:creationId xmlns:a16="http://schemas.microsoft.com/office/drawing/2014/main" id="{7C738498-0E33-AD4E-9235-B49ECCFEE0FD}"/>
              </a:ext>
            </a:extLst>
          </p:cNvPr>
          <p:cNvSpPr/>
          <p:nvPr/>
        </p:nvSpPr>
        <p:spPr>
          <a:xfrm>
            <a:off x="2351168" y="5114104"/>
            <a:ext cx="2240388" cy="276999"/>
          </a:xfrm>
          <a:prstGeom prst="rect">
            <a:avLst/>
          </a:prstGeom>
        </p:spPr>
        <p:txBody>
          <a:bodyPr wrap="square">
            <a:spAutoFit/>
          </a:bodyPr>
          <a:lstStyle/>
          <a:p>
            <a:pPr lvl="1"/>
            <a:r>
              <a:rPr lang="en-US" altLang="zh-CN" sz="1200" kern="0" dirty="0"/>
              <a:t>3.</a:t>
            </a:r>
            <a:r>
              <a:rPr lang="zh-CN" altLang="en-US" sz="1200" kern="0" dirty="0"/>
              <a:t>训练</a:t>
            </a:r>
            <a:r>
              <a:rPr lang="en-US" altLang="zh-CN" sz="1200" kern="0" dirty="0"/>
              <a:t>E2ELB</a:t>
            </a:r>
            <a:r>
              <a:rPr lang="zh-CN" altLang="en-US" sz="1200" kern="0" dirty="0"/>
              <a:t>模型</a:t>
            </a:r>
            <a:endParaRPr lang="en-US" altLang="zh-CN" sz="1200" kern="0" dirty="0"/>
          </a:p>
        </p:txBody>
      </p:sp>
    </p:spTree>
    <p:extLst>
      <p:ext uri="{BB962C8B-B14F-4D97-AF65-F5344CB8AC3E}">
        <p14:creationId xmlns:p14="http://schemas.microsoft.com/office/powerpoint/2010/main" val="307873079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noChangeArrowheads="1"/>
          </p:cNvSpPr>
          <p:nvPr>
            <p:ph type="title" idx="4294967295"/>
          </p:nvPr>
        </p:nvSpPr>
        <p:spPr bwMode="auto">
          <a:xfrm>
            <a:off x="357188" y="357188"/>
            <a:ext cx="8429625" cy="785812"/>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dirty="0">
                <a:solidFill>
                  <a:schemeClr val="tx1"/>
                </a:solidFill>
                <a:latin typeface="黑体" panose="02010609060101010101" pitchFamily="49" charset="-122"/>
                <a:ea typeface="黑体" panose="02010609060101010101" pitchFamily="49" charset="-122"/>
              </a:rPr>
              <a:t>论文主要思路</a:t>
            </a:r>
            <a:r>
              <a:rPr lang="en-US" altLang="zh-CN" dirty="0">
                <a:solidFill>
                  <a:schemeClr val="tx1"/>
                </a:solidFill>
                <a:latin typeface="黑体" panose="02010609060101010101" pitchFamily="49" charset="-122"/>
                <a:ea typeface="黑体" panose="02010609060101010101" pitchFamily="49" charset="-122"/>
              </a:rPr>
              <a:t>-</a:t>
            </a:r>
            <a:r>
              <a:rPr lang="zh-CN" altLang="en-US" dirty="0">
                <a:solidFill>
                  <a:schemeClr val="tx1"/>
                </a:solidFill>
                <a:latin typeface="黑体" panose="02010609060101010101" pitchFamily="49" charset="-122"/>
                <a:ea typeface="黑体" panose="02010609060101010101" pitchFamily="49" charset="-122"/>
              </a:rPr>
              <a:t>数据预处理</a:t>
            </a:r>
          </a:p>
        </p:txBody>
      </p:sp>
      <p:sp>
        <p:nvSpPr>
          <p:cNvPr id="14339" name="内容占位符 2"/>
          <p:cNvSpPr>
            <a:spLocks noGrp="1" noChangeArrowheads="1"/>
          </p:cNvSpPr>
          <p:nvPr>
            <p:ph idx="4294967295"/>
          </p:nvPr>
        </p:nvSpPr>
        <p:spPr>
          <a:xfrm>
            <a:off x="457200" y="1570038"/>
            <a:ext cx="8229600" cy="5171238"/>
          </a:xfrm>
          <a:extLst>
            <a:ext uri="{91240B29-F687-4f45-9708-019B960494DF}">
              <a14:hiddenLine xmlns="" xmlns:a14="http://schemas.microsoft.com/office/drawing/2010/main" w="9525">
                <a:solidFill>
                  <a:srgbClr val="000000"/>
                </a:solidFill>
                <a:miter lim="800000"/>
                <a:headEnd/>
                <a:tailEnd/>
              </a14:hiddenLine>
            </a:ext>
          </a:extLst>
        </p:spPr>
        <p:txBody>
          <a:bodyPr/>
          <a:lstStyle/>
          <a:p>
            <a:r>
              <a:rPr kumimoji="1" lang="zh-CN" altLang="en-US" sz="2400" dirty="0"/>
              <a:t>原始数据</a:t>
            </a:r>
            <a:endParaRPr kumimoji="1" lang="en-US" altLang="zh-CN" sz="2400" dirty="0"/>
          </a:p>
          <a:p>
            <a:pPr lvl="1"/>
            <a:r>
              <a:rPr kumimoji="1" lang="zh-CN" altLang="en-US" sz="2000" dirty="0"/>
              <a:t>车辆</a:t>
            </a:r>
            <a:r>
              <a:rPr kumimoji="1" lang="en-US" altLang="zh-CN" sz="2000" dirty="0"/>
              <a:t>GPS</a:t>
            </a:r>
            <a:r>
              <a:rPr kumimoji="1" lang="zh-CN" altLang="en-US" sz="2000" dirty="0"/>
              <a:t>轨迹点数据（</a:t>
            </a:r>
            <a:r>
              <a:rPr kumimoji="1" lang="en-US" altLang="zh-CN" sz="2000" dirty="0"/>
              <a:t>txt</a:t>
            </a:r>
            <a:r>
              <a:rPr kumimoji="1" lang="zh-CN" altLang="en-US" sz="2000" dirty="0"/>
              <a:t>文件），包括北京的出租车和公交车，每条数据中包含</a:t>
            </a:r>
            <a:r>
              <a:rPr lang="en-US" altLang="zh-CN" sz="2000" dirty="0"/>
              <a:t>:</a:t>
            </a:r>
            <a:r>
              <a:rPr lang="en-US" altLang="zh-CN" sz="2000" dirty="0">
                <a:sym typeface="Wingdings" panose="05000000000000000000" pitchFamily="2" charset="2"/>
              </a:rPr>
              <a:t>(</a:t>
            </a:r>
            <a:r>
              <a:rPr lang="en-US" altLang="zh-CN" sz="2000" dirty="0" err="1">
                <a:sym typeface="Wingdings" panose="05000000000000000000" pitchFamily="2" charset="2"/>
              </a:rPr>
              <a:t>car_id</a:t>
            </a:r>
            <a:r>
              <a:rPr lang="en-US" altLang="zh-CN" sz="2000" dirty="0">
                <a:sym typeface="Wingdings" panose="05000000000000000000" pitchFamily="2" charset="2"/>
              </a:rPr>
              <a:t>, time, longitude, </a:t>
            </a:r>
            <a:r>
              <a:rPr lang="en-US" altLang="zh-CN" sz="2000" dirty="0" err="1">
                <a:sym typeface="Wingdings" panose="05000000000000000000" pitchFamily="2" charset="2"/>
              </a:rPr>
              <a:t>latitude,speed</a:t>
            </a:r>
            <a:r>
              <a:rPr lang="en-US" altLang="zh-CN" sz="2000" dirty="0">
                <a:sym typeface="Wingdings" panose="05000000000000000000" pitchFamily="2" charset="2"/>
              </a:rPr>
              <a:t>…..)</a:t>
            </a:r>
            <a:r>
              <a:rPr lang="zh-CN" altLang="en-US" sz="2000" dirty="0">
                <a:sym typeface="Wingdings" panose="05000000000000000000" pitchFamily="2" charset="2"/>
              </a:rPr>
              <a:t>，每天上亿条，共</a:t>
            </a:r>
            <a:r>
              <a:rPr lang="en-US" altLang="zh-CN" sz="2000" dirty="0">
                <a:sym typeface="Wingdings" panose="05000000000000000000" pitchFamily="2" charset="2"/>
              </a:rPr>
              <a:t>30</a:t>
            </a:r>
            <a:r>
              <a:rPr lang="zh-CN" altLang="en-US" sz="2000" dirty="0">
                <a:sym typeface="Wingdings" panose="05000000000000000000" pitchFamily="2" charset="2"/>
              </a:rPr>
              <a:t>天的数据。</a:t>
            </a:r>
            <a:endParaRPr kumimoji="1" lang="en-US" altLang="zh-CN" sz="2000" dirty="0"/>
          </a:p>
          <a:p>
            <a:r>
              <a:rPr kumimoji="1" lang="zh-CN" altLang="en-US" sz="2400" dirty="0"/>
              <a:t>处理后的车流量网格</a:t>
            </a:r>
            <a:endParaRPr kumimoji="1" lang="en-US" altLang="zh-CN" sz="2400" dirty="0"/>
          </a:p>
          <a:p>
            <a:pPr lvl="1"/>
            <a:r>
              <a:rPr kumimoji="1" lang="zh-CN" altLang="en-US" sz="2000" dirty="0"/>
              <a:t>网格化的每个区域的车流量</a:t>
            </a:r>
            <a:endParaRPr kumimoji="1" lang="en-US" altLang="zh-CN" sz="2000" dirty="0"/>
          </a:p>
          <a:p>
            <a:pPr marL="0" indent="0">
              <a:buNone/>
            </a:pPr>
            <a:endParaRPr kumimoji="1" lang="en-US" altLang="zh-CN" sz="2400" dirty="0"/>
          </a:p>
          <a:p>
            <a:pPr marL="0" indent="0">
              <a:buNone/>
            </a:pPr>
            <a:r>
              <a:rPr kumimoji="1" lang="en-US" altLang="zh-CN" sz="2000" dirty="0"/>
              <a:t>				</a:t>
            </a:r>
            <a:endParaRPr kumimoji="1" lang="en-US" altLang="zh-CN" sz="2400" dirty="0"/>
          </a:p>
          <a:p>
            <a:pPr lvl="1"/>
            <a:endParaRPr lang="en-US" altLang="zh-CN" sz="1200" dirty="0"/>
          </a:p>
          <a:p>
            <a:endParaRPr kumimoji="1" lang="en-US" altLang="zh-CN" sz="2000" dirty="0"/>
          </a:p>
          <a:p>
            <a:endParaRPr kumimoji="1" lang="en-US" altLang="zh-CN" sz="2000" dirty="0"/>
          </a:p>
          <a:p>
            <a:pPr lvl="1"/>
            <a:r>
              <a:rPr kumimoji="1" lang="zh-CN" altLang="en-US" sz="1600" dirty="0"/>
              <a:t>网格化的每个区域向邻居区域的车流量</a:t>
            </a:r>
            <a:endParaRPr kumimoji="1" lang="en-US" altLang="zh-CN" sz="1600" dirty="0"/>
          </a:p>
        </p:txBody>
      </p:sp>
      <p:pic>
        <p:nvPicPr>
          <p:cNvPr id="5" name="图片 4">
            <a:extLst>
              <a:ext uri="{FF2B5EF4-FFF2-40B4-BE49-F238E27FC236}">
                <a16:creationId xmlns:a16="http://schemas.microsoft.com/office/drawing/2014/main" id="{4F3B6FE5-C904-2F4B-A380-69B86E99E60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6619" t="23156" r="21805" b="12011"/>
          <a:stretch/>
        </p:blipFill>
        <p:spPr>
          <a:xfrm>
            <a:off x="1120649" y="4149060"/>
            <a:ext cx="1461832" cy="1320364"/>
          </a:xfrm>
          <a:prstGeom prst="rect">
            <a:avLst/>
          </a:prstGeom>
        </p:spPr>
      </p:pic>
      <p:sp>
        <p:nvSpPr>
          <p:cNvPr id="6" name="内容占位符 2">
            <a:extLst>
              <a:ext uri="{FF2B5EF4-FFF2-40B4-BE49-F238E27FC236}">
                <a16:creationId xmlns:a16="http://schemas.microsoft.com/office/drawing/2014/main" id="{687DD4D9-D9C4-734E-8DE8-F1A989C12321}"/>
              </a:ext>
            </a:extLst>
          </p:cNvPr>
          <p:cNvSpPr txBox="1">
            <a:spLocks/>
          </p:cNvSpPr>
          <p:nvPr/>
        </p:nvSpPr>
        <p:spPr>
          <a:xfrm>
            <a:off x="594977" y="3782996"/>
            <a:ext cx="3033459" cy="392446"/>
          </a:xfrm>
          <a:prstGeom prst="rect">
            <a:avLst/>
          </a:prstGeom>
        </p:spPr>
        <p:txBody>
          <a:bodyPr/>
          <a:lstStyle>
            <a:lvl1pPr marL="342900" indent="-342900" algn="l" rtl="0" eaLnBrk="1" fontAlgn="base" hangingPunct="1">
              <a:spcBef>
                <a:spcPct val="0"/>
              </a:spcBef>
              <a:spcAft>
                <a:spcPts val="400"/>
              </a:spcAft>
              <a:buClr>
                <a:srgbClr val="0070C0"/>
              </a:buClr>
              <a:buSzPct val="70000"/>
              <a:buFont typeface="Wingdings" panose="05000000000000000000" pitchFamily="2" charset="2"/>
              <a:buChar char="n"/>
              <a:defRPr sz="2800" b="0" baseline="0">
                <a:solidFill>
                  <a:schemeClr val="tx1"/>
                </a:solidFill>
                <a:latin typeface="微软雅黑" panose="020B0503020204020204" pitchFamily="34" charset="-122"/>
                <a:ea typeface="微软雅黑" panose="020B0503020204020204" pitchFamily="34" charset="-122"/>
                <a:cs typeface="+mn-cs"/>
                <a:sym typeface="Arial" panose="020B0604020202020204" pitchFamily="34" charset="0"/>
              </a:defRPr>
            </a:lvl1pPr>
            <a:lvl2pPr marL="742950" indent="-285750" algn="l" rtl="0" eaLnBrk="1" fontAlgn="ctr" hangingPunct="1">
              <a:spcBef>
                <a:spcPct val="0"/>
              </a:spcBef>
              <a:spcAft>
                <a:spcPts val="400"/>
              </a:spcAft>
              <a:buClr>
                <a:srgbClr val="0070C0"/>
              </a:buClr>
              <a:buSzPct val="70000"/>
              <a:buFont typeface="Wingdings" panose="05000000000000000000" pitchFamily="2" charset="2"/>
              <a:buChar char="Ø"/>
              <a:defRPr sz="2400" b="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algn="l" rtl="0" eaLnBrk="1" fontAlgn="ctr" hangingPunct="1">
              <a:spcBef>
                <a:spcPct val="0"/>
              </a:spcBef>
              <a:spcAft>
                <a:spcPts val="400"/>
              </a:spcAft>
              <a:buClr>
                <a:srgbClr val="0070C0"/>
              </a:buClr>
              <a:buSzPct val="70000"/>
              <a:buFont typeface="Wingdings" panose="05000000000000000000" pitchFamily="2" charset="2"/>
              <a:buChar char="l"/>
              <a:defRPr sz="2000" b="0" baseline="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algn="l" rtl="0" eaLnBrk="1" fontAlgn="ctr" hangingPunct="1">
              <a:spcBef>
                <a:spcPct val="0"/>
              </a:spcBef>
              <a:spcAft>
                <a:spcPts val="400"/>
              </a:spcAft>
              <a:buClr>
                <a:srgbClr val="0070C0"/>
              </a:buClr>
              <a:buSzPct val="70000"/>
              <a:buFont typeface="Wingdings" panose="05000000000000000000" pitchFamily="2" charset="2"/>
              <a:buChar char="l"/>
              <a:defRPr sz="1800" b="0" baseline="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algn="l" rtl="0" eaLnBrk="1" fontAlgn="ctr" hangingPunct="1">
              <a:spcBef>
                <a:spcPct val="0"/>
              </a:spcBef>
              <a:spcAft>
                <a:spcPts val="400"/>
              </a:spcAft>
              <a:buClr>
                <a:srgbClr val="0070C0"/>
              </a:buClr>
              <a:buSzPct val="70000"/>
              <a:buFont typeface="Wingdings" panose="05000000000000000000" pitchFamily="2" charset="2"/>
              <a:buChar char="l"/>
              <a:defRPr sz="1800" b="0" baseline="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algn="l" rtl="0" eaLnBrk="1" fontAlgn="ctr" hangingPunct="1">
              <a:spcBef>
                <a:spcPct val="0"/>
              </a:spcBef>
              <a:spcAft>
                <a:spcPts val="400"/>
              </a:spcAft>
              <a:buSzPct val="70000"/>
              <a:buFont typeface="Wingdings" pitchFamily="2" charset="2"/>
              <a:buChar char="l"/>
              <a:defRPr sz="1600" b="1">
                <a:solidFill>
                  <a:schemeClr val="tx1"/>
                </a:solidFill>
                <a:latin typeface="+mn-lt"/>
                <a:ea typeface="+mn-ea"/>
                <a:sym typeface="Arial" pitchFamily="34" charset="0"/>
              </a:defRPr>
            </a:lvl6pPr>
            <a:lvl7pPr marL="2971800" indent="-228600" algn="l" rtl="0" eaLnBrk="1" fontAlgn="ctr" hangingPunct="1">
              <a:spcBef>
                <a:spcPct val="0"/>
              </a:spcBef>
              <a:spcAft>
                <a:spcPts val="400"/>
              </a:spcAft>
              <a:buSzPct val="70000"/>
              <a:buFont typeface="Wingdings" pitchFamily="2" charset="2"/>
              <a:buChar char="l"/>
              <a:defRPr sz="1600" b="1">
                <a:solidFill>
                  <a:schemeClr val="tx1"/>
                </a:solidFill>
                <a:latin typeface="+mn-lt"/>
                <a:ea typeface="+mn-ea"/>
                <a:sym typeface="Arial" pitchFamily="34" charset="0"/>
              </a:defRPr>
            </a:lvl7pPr>
            <a:lvl8pPr marL="3429000" indent="-228600" algn="l" rtl="0" eaLnBrk="1" fontAlgn="ctr" hangingPunct="1">
              <a:spcBef>
                <a:spcPct val="0"/>
              </a:spcBef>
              <a:spcAft>
                <a:spcPts val="400"/>
              </a:spcAft>
              <a:buSzPct val="70000"/>
              <a:buFont typeface="Wingdings" pitchFamily="2" charset="2"/>
              <a:buChar char="l"/>
              <a:defRPr sz="1600" b="1">
                <a:solidFill>
                  <a:schemeClr val="tx1"/>
                </a:solidFill>
                <a:latin typeface="+mn-lt"/>
                <a:ea typeface="+mn-ea"/>
                <a:sym typeface="Arial" pitchFamily="34" charset="0"/>
              </a:defRPr>
            </a:lvl8pPr>
            <a:lvl9pPr marL="3886200" indent="-228600" algn="l" rtl="0" eaLnBrk="1" fontAlgn="ctr" hangingPunct="1">
              <a:spcBef>
                <a:spcPct val="0"/>
              </a:spcBef>
              <a:spcAft>
                <a:spcPts val="400"/>
              </a:spcAft>
              <a:buSzPct val="70000"/>
              <a:buFont typeface="Wingdings" pitchFamily="2" charset="2"/>
              <a:buChar char="l"/>
              <a:defRPr sz="1600" b="1">
                <a:solidFill>
                  <a:schemeClr val="tx1"/>
                </a:solidFill>
                <a:latin typeface="+mn-lt"/>
                <a:ea typeface="+mn-ea"/>
                <a:sym typeface="Arial" pitchFamily="34" charset="0"/>
              </a:defRPr>
            </a:lvl9pPr>
          </a:lstStyle>
          <a:p>
            <a:pPr marL="0" indent="0">
              <a:buNone/>
            </a:pPr>
            <a:r>
              <a:rPr lang="zh-CN" altLang="en-US" sz="1600" kern="0" dirty="0"/>
              <a:t>北京</a:t>
            </a:r>
            <a:r>
              <a:rPr lang="en-US" altLang="zh-CN" sz="1600" kern="0" dirty="0"/>
              <a:t>4</a:t>
            </a:r>
            <a:r>
              <a:rPr lang="zh-CN" altLang="en-US" sz="1600" kern="0" dirty="0"/>
              <a:t>环内区域网格化（</a:t>
            </a:r>
            <a:r>
              <a:rPr lang="en-US" altLang="zh-CN" sz="1600" kern="0" dirty="0"/>
              <a:t>40*40</a:t>
            </a:r>
            <a:r>
              <a:rPr lang="zh-CN" altLang="en-US" sz="1600" kern="0" dirty="0"/>
              <a:t>）</a:t>
            </a:r>
          </a:p>
        </p:txBody>
      </p:sp>
      <p:sp>
        <p:nvSpPr>
          <p:cNvPr id="7" name="矩形 6">
            <a:extLst>
              <a:ext uri="{FF2B5EF4-FFF2-40B4-BE49-F238E27FC236}">
                <a16:creationId xmlns:a16="http://schemas.microsoft.com/office/drawing/2014/main" id="{1590A564-3D77-CF48-B2DF-E385F25525E0}"/>
              </a:ext>
            </a:extLst>
          </p:cNvPr>
          <p:cNvSpPr/>
          <p:nvPr/>
        </p:nvSpPr>
        <p:spPr>
          <a:xfrm>
            <a:off x="1120649" y="4149060"/>
            <a:ext cx="355093" cy="349548"/>
          </a:xfrm>
          <a:prstGeom prst="rect">
            <a:avLst/>
          </a:prstGeom>
          <a:noFill/>
          <a:ln>
            <a:solidFill>
              <a:srgbClr val="FF33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 name="内容占位符 2">
            <a:extLst>
              <a:ext uri="{FF2B5EF4-FFF2-40B4-BE49-F238E27FC236}">
                <a16:creationId xmlns:a16="http://schemas.microsoft.com/office/drawing/2014/main" id="{3F9B8947-3FFA-3948-8CDA-C8D936A33284}"/>
              </a:ext>
            </a:extLst>
          </p:cNvPr>
          <p:cNvSpPr txBox="1">
            <a:spLocks/>
          </p:cNvSpPr>
          <p:nvPr/>
        </p:nvSpPr>
        <p:spPr>
          <a:xfrm>
            <a:off x="833397" y="3943807"/>
            <a:ext cx="1973542" cy="377844"/>
          </a:xfrm>
          <a:prstGeom prst="rect">
            <a:avLst/>
          </a:prstGeom>
        </p:spPr>
        <p:txBody>
          <a:bodyPr/>
          <a:lstStyle>
            <a:lvl1pPr marL="342900" indent="-342900" algn="l" rtl="0" eaLnBrk="1" fontAlgn="base" hangingPunct="1">
              <a:spcBef>
                <a:spcPct val="0"/>
              </a:spcBef>
              <a:spcAft>
                <a:spcPts val="400"/>
              </a:spcAft>
              <a:buClr>
                <a:srgbClr val="0070C0"/>
              </a:buClr>
              <a:buSzPct val="70000"/>
              <a:buFont typeface="Wingdings" panose="05000000000000000000" pitchFamily="2" charset="2"/>
              <a:buChar char="n"/>
              <a:defRPr sz="2800" b="0" baseline="0">
                <a:solidFill>
                  <a:schemeClr val="tx1"/>
                </a:solidFill>
                <a:latin typeface="微软雅黑" panose="020B0503020204020204" pitchFamily="34" charset="-122"/>
                <a:ea typeface="微软雅黑" panose="020B0503020204020204" pitchFamily="34" charset="-122"/>
                <a:cs typeface="+mn-cs"/>
                <a:sym typeface="Arial" panose="020B0604020202020204" pitchFamily="34" charset="0"/>
              </a:defRPr>
            </a:lvl1pPr>
            <a:lvl2pPr marL="742950" indent="-285750" algn="l" rtl="0" eaLnBrk="1" fontAlgn="ctr" hangingPunct="1">
              <a:spcBef>
                <a:spcPct val="0"/>
              </a:spcBef>
              <a:spcAft>
                <a:spcPts val="400"/>
              </a:spcAft>
              <a:buClr>
                <a:srgbClr val="0070C0"/>
              </a:buClr>
              <a:buSzPct val="70000"/>
              <a:buFont typeface="Wingdings" panose="05000000000000000000" pitchFamily="2" charset="2"/>
              <a:buChar char="Ø"/>
              <a:defRPr sz="2400" b="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algn="l" rtl="0" eaLnBrk="1" fontAlgn="ctr" hangingPunct="1">
              <a:spcBef>
                <a:spcPct val="0"/>
              </a:spcBef>
              <a:spcAft>
                <a:spcPts val="400"/>
              </a:spcAft>
              <a:buClr>
                <a:srgbClr val="0070C0"/>
              </a:buClr>
              <a:buSzPct val="70000"/>
              <a:buFont typeface="Wingdings" panose="05000000000000000000" pitchFamily="2" charset="2"/>
              <a:buChar char="l"/>
              <a:defRPr sz="2000" b="0" baseline="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algn="l" rtl="0" eaLnBrk="1" fontAlgn="ctr" hangingPunct="1">
              <a:spcBef>
                <a:spcPct val="0"/>
              </a:spcBef>
              <a:spcAft>
                <a:spcPts val="400"/>
              </a:spcAft>
              <a:buClr>
                <a:srgbClr val="0070C0"/>
              </a:buClr>
              <a:buSzPct val="70000"/>
              <a:buFont typeface="Wingdings" panose="05000000000000000000" pitchFamily="2" charset="2"/>
              <a:buChar char="l"/>
              <a:defRPr sz="1800" b="0" baseline="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algn="l" rtl="0" eaLnBrk="1" fontAlgn="ctr" hangingPunct="1">
              <a:spcBef>
                <a:spcPct val="0"/>
              </a:spcBef>
              <a:spcAft>
                <a:spcPts val="400"/>
              </a:spcAft>
              <a:buClr>
                <a:srgbClr val="0070C0"/>
              </a:buClr>
              <a:buSzPct val="70000"/>
              <a:buFont typeface="Wingdings" panose="05000000000000000000" pitchFamily="2" charset="2"/>
              <a:buChar char="l"/>
              <a:defRPr sz="1800" b="0" baseline="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algn="l" rtl="0" eaLnBrk="1" fontAlgn="ctr" hangingPunct="1">
              <a:spcBef>
                <a:spcPct val="0"/>
              </a:spcBef>
              <a:spcAft>
                <a:spcPts val="400"/>
              </a:spcAft>
              <a:buSzPct val="70000"/>
              <a:buFont typeface="Wingdings" pitchFamily="2" charset="2"/>
              <a:buChar char="l"/>
              <a:defRPr sz="1600" b="1">
                <a:solidFill>
                  <a:schemeClr val="tx1"/>
                </a:solidFill>
                <a:latin typeface="+mn-lt"/>
                <a:ea typeface="+mn-ea"/>
                <a:sym typeface="Arial" pitchFamily="34" charset="0"/>
              </a:defRPr>
            </a:lvl6pPr>
            <a:lvl7pPr marL="2971800" indent="-228600" algn="l" rtl="0" eaLnBrk="1" fontAlgn="ctr" hangingPunct="1">
              <a:spcBef>
                <a:spcPct val="0"/>
              </a:spcBef>
              <a:spcAft>
                <a:spcPts val="400"/>
              </a:spcAft>
              <a:buSzPct val="70000"/>
              <a:buFont typeface="Wingdings" pitchFamily="2" charset="2"/>
              <a:buChar char="l"/>
              <a:defRPr sz="1600" b="1">
                <a:solidFill>
                  <a:schemeClr val="tx1"/>
                </a:solidFill>
                <a:latin typeface="+mn-lt"/>
                <a:ea typeface="+mn-ea"/>
                <a:sym typeface="Arial" pitchFamily="34" charset="0"/>
              </a:defRPr>
            </a:lvl7pPr>
            <a:lvl8pPr marL="3429000" indent="-228600" algn="l" rtl="0" eaLnBrk="1" fontAlgn="ctr" hangingPunct="1">
              <a:spcBef>
                <a:spcPct val="0"/>
              </a:spcBef>
              <a:spcAft>
                <a:spcPts val="400"/>
              </a:spcAft>
              <a:buSzPct val="70000"/>
              <a:buFont typeface="Wingdings" pitchFamily="2" charset="2"/>
              <a:buChar char="l"/>
              <a:defRPr sz="1600" b="1">
                <a:solidFill>
                  <a:schemeClr val="tx1"/>
                </a:solidFill>
                <a:latin typeface="+mn-lt"/>
                <a:ea typeface="+mn-ea"/>
                <a:sym typeface="Arial" pitchFamily="34" charset="0"/>
              </a:defRPr>
            </a:lvl8pPr>
            <a:lvl9pPr marL="3886200" indent="-228600" algn="l" rtl="0" eaLnBrk="1" fontAlgn="ctr" hangingPunct="1">
              <a:spcBef>
                <a:spcPct val="0"/>
              </a:spcBef>
              <a:spcAft>
                <a:spcPts val="400"/>
              </a:spcAft>
              <a:buSzPct val="70000"/>
              <a:buFont typeface="Wingdings" pitchFamily="2" charset="2"/>
              <a:buChar char="l"/>
              <a:defRPr sz="1600" b="1">
                <a:solidFill>
                  <a:schemeClr val="tx1"/>
                </a:solidFill>
                <a:latin typeface="+mn-lt"/>
                <a:ea typeface="+mn-ea"/>
                <a:sym typeface="Arial" pitchFamily="34" charset="0"/>
              </a:defRPr>
            </a:lvl9pPr>
          </a:lstStyle>
          <a:p>
            <a:pPr marL="0" indent="0">
              <a:buNone/>
            </a:pPr>
            <a:endParaRPr lang="zh-CN" altLang="en-US" sz="1600" kern="0" dirty="0"/>
          </a:p>
        </p:txBody>
      </p:sp>
      <p:pic>
        <p:nvPicPr>
          <p:cNvPr id="9" name="图片 8">
            <a:extLst>
              <a:ext uri="{FF2B5EF4-FFF2-40B4-BE49-F238E27FC236}">
                <a16:creationId xmlns:a16="http://schemas.microsoft.com/office/drawing/2014/main" id="{259FCD11-0666-CD4B-AD4B-75AA1E38978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6322" y="3782996"/>
            <a:ext cx="2917157" cy="1944771"/>
          </a:xfrm>
          <a:prstGeom prst="rect">
            <a:avLst/>
          </a:prstGeom>
        </p:spPr>
      </p:pic>
      <p:cxnSp>
        <p:nvCxnSpPr>
          <p:cNvPr id="10" name="直接箭头连接符 7">
            <a:extLst>
              <a:ext uri="{FF2B5EF4-FFF2-40B4-BE49-F238E27FC236}">
                <a16:creationId xmlns:a16="http://schemas.microsoft.com/office/drawing/2014/main" id="{BC22D84C-F86A-984D-9BF2-FD4624DE484D}"/>
              </a:ext>
            </a:extLst>
          </p:cNvPr>
          <p:cNvCxnSpPr>
            <a:stCxn id="5" idx="3"/>
          </p:cNvCxnSpPr>
          <p:nvPr/>
        </p:nvCxnSpPr>
        <p:spPr>
          <a:xfrm flipV="1">
            <a:off x="2582481" y="4795765"/>
            <a:ext cx="4370642" cy="13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FBADCE53-45E1-2442-B6D8-4C21E1937FBD}"/>
              </a:ext>
            </a:extLst>
          </p:cNvPr>
          <p:cNvSpPr txBox="1"/>
          <p:nvPr/>
        </p:nvSpPr>
        <p:spPr>
          <a:xfrm>
            <a:off x="3619273" y="4175442"/>
            <a:ext cx="2752877" cy="646331"/>
          </a:xfrm>
          <a:prstGeom prst="rect">
            <a:avLst/>
          </a:prstGeom>
          <a:noFill/>
        </p:spPr>
        <p:txBody>
          <a:bodyPr wrap="square" rtlCol="0">
            <a:spAutoFit/>
          </a:bodyPr>
          <a:lstStyle/>
          <a:p>
            <a:r>
              <a:rPr lang="zh-CN" altLang="en-US" dirty="0"/>
              <a:t>区域内车流量，包括流入量和流出量</a:t>
            </a:r>
          </a:p>
        </p:txBody>
      </p:sp>
      <p:sp>
        <p:nvSpPr>
          <p:cNvPr id="12" name="文本框 11">
            <a:extLst>
              <a:ext uri="{FF2B5EF4-FFF2-40B4-BE49-F238E27FC236}">
                <a16:creationId xmlns:a16="http://schemas.microsoft.com/office/drawing/2014/main" id="{F2140D46-24D9-BC4A-AE53-6A88E121AA20}"/>
              </a:ext>
            </a:extLst>
          </p:cNvPr>
          <p:cNvSpPr txBox="1"/>
          <p:nvPr/>
        </p:nvSpPr>
        <p:spPr>
          <a:xfrm>
            <a:off x="3628436" y="4828698"/>
            <a:ext cx="1856133" cy="646331"/>
          </a:xfrm>
          <a:prstGeom prst="rect">
            <a:avLst/>
          </a:prstGeom>
          <a:noFill/>
        </p:spPr>
        <p:txBody>
          <a:bodyPr wrap="square" rtlCol="0">
            <a:spAutoFit/>
          </a:bodyPr>
          <a:lstStyle/>
          <a:p>
            <a:r>
              <a:rPr lang="zh-CN" altLang="en-US" dirty="0"/>
              <a:t>时间片长度为两分钟</a:t>
            </a:r>
          </a:p>
        </p:txBody>
      </p:sp>
    </p:spTree>
    <p:extLst>
      <p:ext uri="{BB962C8B-B14F-4D97-AF65-F5344CB8AC3E}">
        <p14:creationId xmlns:p14="http://schemas.microsoft.com/office/powerpoint/2010/main" val="147057482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noChangeArrowheads="1"/>
          </p:cNvSpPr>
          <p:nvPr>
            <p:ph type="title" idx="4294967295"/>
          </p:nvPr>
        </p:nvSpPr>
        <p:spPr bwMode="auto">
          <a:xfrm>
            <a:off x="357188" y="357188"/>
            <a:ext cx="8429625" cy="785812"/>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dirty="0">
                <a:solidFill>
                  <a:schemeClr val="tx1"/>
                </a:solidFill>
                <a:latin typeface="黑体" panose="02010609060101010101" pitchFamily="49" charset="-122"/>
                <a:ea typeface="黑体" panose="02010609060101010101" pitchFamily="49" charset="-122"/>
              </a:rPr>
              <a:t>论文主要思路</a:t>
            </a:r>
            <a:r>
              <a:rPr lang="en-US" altLang="zh-CN" dirty="0">
                <a:solidFill>
                  <a:schemeClr val="tx1"/>
                </a:solidFill>
                <a:latin typeface="黑体" panose="02010609060101010101" pitchFamily="49" charset="-122"/>
                <a:ea typeface="黑体" panose="02010609060101010101" pitchFamily="49" charset="-122"/>
              </a:rPr>
              <a:t>-</a:t>
            </a:r>
            <a:r>
              <a:rPr lang="zh-CN" altLang="en-US" dirty="0">
                <a:solidFill>
                  <a:schemeClr val="tx1"/>
                </a:solidFill>
                <a:latin typeface="黑体" panose="02010609060101010101" pitchFamily="49" charset="-122"/>
                <a:ea typeface="黑体" panose="02010609060101010101" pitchFamily="49" charset="-122"/>
              </a:rPr>
              <a:t>数据预处理</a:t>
            </a:r>
          </a:p>
        </p:txBody>
      </p:sp>
      <p:sp>
        <p:nvSpPr>
          <p:cNvPr id="14339" name="内容占位符 2"/>
          <p:cNvSpPr>
            <a:spLocks noGrp="1" noChangeArrowheads="1"/>
          </p:cNvSpPr>
          <p:nvPr>
            <p:ph idx="4294967295"/>
          </p:nvPr>
        </p:nvSpPr>
        <p:spPr>
          <a:xfrm>
            <a:off x="457200" y="1570038"/>
            <a:ext cx="8229600" cy="5171238"/>
          </a:xfrm>
          <a:extLst>
            <a:ext uri="{91240B29-F687-4f45-9708-019B960494DF}">
              <a14:hiddenLine xmlns="" xmlns:a14="http://schemas.microsoft.com/office/drawing/2010/main" w="9525">
                <a:solidFill>
                  <a:srgbClr val="000000"/>
                </a:solidFill>
                <a:miter lim="800000"/>
                <a:headEnd/>
                <a:tailEnd/>
              </a14:hiddenLine>
            </a:ext>
          </a:extLst>
        </p:spPr>
        <p:txBody>
          <a:bodyPr/>
          <a:lstStyle/>
          <a:p>
            <a:r>
              <a:rPr kumimoji="1" lang="zh-CN" altLang="en-US" sz="2400" dirty="0"/>
              <a:t>处理流程：</a:t>
            </a:r>
            <a:endParaRPr kumimoji="1" lang="en-US" altLang="zh-CN" sz="2000" dirty="0"/>
          </a:p>
          <a:p>
            <a:pPr marL="0" indent="0">
              <a:buNone/>
            </a:pPr>
            <a:r>
              <a:rPr kumimoji="1" lang="en-US" altLang="zh-CN" sz="2400" dirty="0"/>
              <a:t>	</a:t>
            </a:r>
          </a:p>
          <a:p>
            <a:endParaRPr kumimoji="1" lang="en-US" altLang="zh-CN" sz="2400" dirty="0"/>
          </a:p>
          <a:p>
            <a:pPr marL="0" indent="0">
              <a:buNone/>
            </a:pPr>
            <a:endParaRPr kumimoji="1" lang="en-US" altLang="zh-CN" sz="2400" dirty="0"/>
          </a:p>
        </p:txBody>
      </p:sp>
      <p:sp>
        <p:nvSpPr>
          <p:cNvPr id="4" name="圆角矩形 3">
            <a:extLst>
              <a:ext uri="{FF2B5EF4-FFF2-40B4-BE49-F238E27FC236}">
                <a16:creationId xmlns:a16="http://schemas.microsoft.com/office/drawing/2014/main" id="{57396965-D469-DD41-B3B8-48A0591F5B81}"/>
              </a:ext>
            </a:extLst>
          </p:cNvPr>
          <p:cNvSpPr/>
          <p:nvPr/>
        </p:nvSpPr>
        <p:spPr>
          <a:xfrm rot="21182216">
            <a:off x="862808" y="3312912"/>
            <a:ext cx="1116220" cy="93610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t>原始数据</a:t>
            </a:r>
          </a:p>
        </p:txBody>
      </p:sp>
      <p:sp>
        <p:nvSpPr>
          <p:cNvPr id="5" name="圆角矩形 4">
            <a:extLst>
              <a:ext uri="{FF2B5EF4-FFF2-40B4-BE49-F238E27FC236}">
                <a16:creationId xmlns:a16="http://schemas.microsoft.com/office/drawing/2014/main" id="{5FFD0B8D-7FD6-7F47-A7CA-59A81F49DE42}"/>
              </a:ext>
            </a:extLst>
          </p:cNvPr>
          <p:cNvSpPr/>
          <p:nvPr/>
        </p:nvSpPr>
        <p:spPr>
          <a:xfrm rot="21182216">
            <a:off x="2968487" y="3277190"/>
            <a:ext cx="1116220" cy="93610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err="1"/>
              <a:t>Mongodb</a:t>
            </a:r>
            <a:endParaRPr lang="zh-CN" altLang="en-US" dirty="0"/>
          </a:p>
        </p:txBody>
      </p:sp>
      <p:sp>
        <p:nvSpPr>
          <p:cNvPr id="6" name="右箭头 5">
            <a:extLst>
              <a:ext uri="{FF2B5EF4-FFF2-40B4-BE49-F238E27FC236}">
                <a16:creationId xmlns:a16="http://schemas.microsoft.com/office/drawing/2014/main" id="{A40D4CC8-9532-3540-A5D7-372DE3D3B843}"/>
              </a:ext>
            </a:extLst>
          </p:cNvPr>
          <p:cNvSpPr/>
          <p:nvPr/>
        </p:nvSpPr>
        <p:spPr>
          <a:xfrm rot="21182216">
            <a:off x="2234346" y="3606934"/>
            <a:ext cx="478823" cy="27661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7" name="右箭头 6">
            <a:extLst>
              <a:ext uri="{FF2B5EF4-FFF2-40B4-BE49-F238E27FC236}">
                <a16:creationId xmlns:a16="http://schemas.microsoft.com/office/drawing/2014/main" id="{BA063C7E-2DC2-E84D-9A06-9529753F0F8F}"/>
              </a:ext>
            </a:extLst>
          </p:cNvPr>
          <p:cNvSpPr/>
          <p:nvPr/>
        </p:nvSpPr>
        <p:spPr>
          <a:xfrm rot="21182216">
            <a:off x="4340025" y="3621026"/>
            <a:ext cx="478823" cy="27661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8" name="圆角矩形 7">
            <a:extLst>
              <a:ext uri="{FF2B5EF4-FFF2-40B4-BE49-F238E27FC236}">
                <a16:creationId xmlns:a16="http://schemas.microsoft.com/office/drawing/2014/main" id="{1A44822E-C1FB-CC46-B47D-158A066F5231}"/>
              </a:ext>
            </a:extLst>
          </p:cNvPr>
          <p:cNvSpPr/>
          <p:nvPr/>
        </p:nvSpPr>
        <p:spPr>
          <a:xfrm rot="21182216">
            <a:off x="5018427" y="3277190"/>
            <a:ext cx="1116220" cy="93610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t>按时间片查询</a:t>
            </a:r>
          </a:p>
        </p:txBody>
      </p:sp>
      <p:sp>
        <p:nvSpPr>
          <p:cNvPr id="9" name="圆角矩形 8">
            <a:extLst>
              <a:ext uri="{FF2B5EF4-FFF2-40B4-BE49-F238E27FC236}">
                <a16:creationId xmlns:a16="http://schemas.microsoft.com/office/drawing/2014/main" id="{CE1F76B3-02F3-6143-8C49-025E004686F7}"/>
              </a:ext>
            </a:extLst>
          </p:cNvPr>
          <p:cNvSpPr/>
          <p:nvPr/>
        </p:nvSpPr>
        <p:spPr>
          <a:xfrm rot="21182216">
            <a:off x="7124106" y="3241468"/>
            <a:ext cx="1060481" cy="93610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t>统计车流量网格</a:t>
            </a:r>
          </a:p>
        </p:txBody>
      </p:sp>
      <p:sp>
        <p:nvSpPr>
          <p:cNvPr id="10" name="右箭头 9">
            <a:extLst>
              <a:ext uri="{FF2B5EF4-FFF2-40B4-BE49-F238E27FC236}">
                <a16:creationId xmlns:a16="http://schemas.microsoft.com/office/drawing/2014/main" id="{7CFA86AE-A1B1-9042-80CD-C6F95A80E0E9}"/>
              </a:ext>
            </a:extLst>
          </p:cNvPr>
          <p:cNvSpPr/>
          <p:nvPr/>
        </p:nvSpPr>
        <p:spPr>
          <a:xfrm rot="21182216">
            <a:off x="6389965" y="3571212"/>
            <a:ext cx="478823" cy="276616"/>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0427903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noChangeArrowheads="1"/>
          </p:cNvSpPr>
          <p:nvPr>
            <p:ph type="title" idx="4294967295"/>
          </p:nvPr>
        </p:nvSpPr>
        <p:spPr bwMode="auto">
          <a:xfrm>
            <a:off x="357188" y="357188"/>
            <a:ext cx="8429625" cy="785812"/>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dirty="0">
                <a:solidFill>
                  <a:schemeClr val="tx1"/>
                </a:solidFill>
                <a:latin typeface="黑体" panose="02010609060101010101" pitchFamily="49" charset="-122"/>
                <a:ea typeface="黑体" panose="02010609060101010101" pitchFamily="49" charset="-122"/>
              </a:rPr>
              <a:t>论文主要思路</a:t>
            </a:r>
            <a:r>
              <a:rPr lang="en-US" altLang="zh-CN" dirty="0">
                <a:solidFill>
                  <a:schemeClr val="tx1"/>
                </a:solidFill>
                <a:latin typeface="黑体" panose="02010609060101010101" pitchFamily="49" charset="-122"/>
                <a:ea typeface="黑体" panose="02010609060101010101" pitchFamily="49" charset="-122"/>
              </a:rPr>
              <a:t>-</a:t>
            </a:r>
            <a:r>
              <a:rPr lang="zh-CN" altLang="en-US" dirty="0">
                <a:solidFill>
                  <a:schemeClr val="tx1"/>
                </a:solidFill>
                <a:latin typeface="黑体" panose="02010609060101010101" pitchFamily="49" charset="-122"/>
                <a:ea typeface="黑体" panose="02010609060101010101" pitchFamily="49" charset="-122"/>
              </a:rPr>
              <a:t>最优化</a:t>
            </a:r>
          </a:p>
        </p:txBody>
      </p:sp>
      <p:sp>
        <p:nvSpPr>
          <p:cNvPr id="14339" name="内容占位符 2"/>
          <p:cNvSpPr>
            <a:spLocks noGrp="1" noChangeArrowheads="1"/>
          </p:cNvSpPr>
          <p:nvPr>
            <p:ph idx="4294967295"/>
          </p:nvPr>
        </p:nvSpPr>
        <p:spPr>
          <a:xfrm>
            <a:off x="457200" y="1570038"/>
            <a:ext cx="8229600" cy="5171238"/>
          </a:xfrm>
          <a:extLst>
            <a:ext uri="{91240B29-F687-4f45-9708-019B960494DF}">
              <a14:hiddenLine xmlns="" xmlns:a14="http://schemas.microsoft.com/office/drawing/2010/main" w="9525">
                <a:solidFill>
                  <a:srgbClr val="000000"/>
                </a:solidFill>
                <a:miter lim="800000"/>
                <a:headEnd/>
                <a:tailEnd/>
              </a14:hiddenLine>
            </a:ext>
          </a:extLst>
        </p:spPr>
        <p:txBody>
          <a:bodyPr/>
          <a:lstStyle/>
          <a:p>
            <a:r>
              <a:rPr kumimoji="1" lang="zh-CN" altLang="en-US" sz="2400" dirty="0"/>
              <a:t>建模：</a:t>
            </a:r>
            <a:endParaRPr kumimoji="1" lang="en-US" altLang="zh-CN" sz="2000" dirty="0"/>
          </a:p>
          <a:p>
            <a:pPr lvl="1"/>
            <a:r>
              <a:rPr kumimoji="1" lang="zh-CN" altLang="en-US" sz="2000" dirty="0"/>
              <a:t>定义需要优化的模型</a:t>
            </a:r>
            <a:endParaRPr kumimoji="1" lang="en-US" altLang="zh-CN" sz="2000" dirty="0"/>
          </a:p>
          <a:p>
            <a:pPr marL="457200" lvl="1" indent="0">
              <a:buNone/>
            </a:pPr>
            <a:r>
              <a:rPr kumimoji="1" lang="en-US" altLang="zh-CN" sz="2000" dirty="0"/>
              <a:t>		</a:t>
            </a:r>
            <a:r>
              <a:rPr kumimoji="1" lang="zh-CN" altLang="en-US" sz="2000" dirty="0"/>
              <a:t>目标（区域内所有基站不能及时发送的数据总量最小）</a:t>
            </a:r>
            <a:endParaRPr kumimoji="1" lang="en-US" altLang="zh-CN" sz="2000" dirty="0"/>
          </a:p>
          <a:p>
            <a:pPr marL="457200" lvl="1" indent="0">
              <a:buNone/>
            </a:pPr>
            <a:endParaRPr kumimoji="1" lang="en-US" altLang="zh-CN" sz="2000" dirty="0"/>
          </a:p>
          <a:p>
            <a:endParaRPr kumimoji="1" lang="en-US" altLang="zh-CN" sz="2400" dirty="0"/>
          </a:p>
          <a:p>
            <a:pPr marL="0" indent="0">
              <a:buNone/>
            </a:pPr>
            <a:endParaRPr kumimoji="1" lang="en-US" altLang="zh-CN" sz="2400" dirty="0"/>
          </a:p>
          <a:p>
            <a:r>
              <a:rPr kumimoji="1" lang="zh-CN" altLang="en-US" sz="2400" dirty="0"/>
              <a:t>问题的解</a:t>
            </a:r>
            <a:r>
              <a:rPr kumimoji="1" lang="en-US" altLang="zh-CN" sz="2400" dirty="0"/>
              <a:t>X</a:t>
            </a:r>
            <a:r>
              <a:rPr kumimoji="1" lang="zh-CN" altLang="en-US" sz="2400" dirty="0"/>
              <a:t>：</a:t>
            </a:r>
            <a:endParaRPr kumimoji="1" lang="en-US" altLang="zh-CN" sz="2400" dirty="0"/>
          </a:p>
          <a:p>
            <a:pPr marL="457200" lvl="1" indent="0">
              <a:buNone/>
            </a:pPr>
            <a:endParaRPr kumimoji="1" lang="en-US" altLang="zh-CN" sz="3200" dirty="0">
              <a:latin typeface="+mj-lt"/>
              <a:ea typeface="宋体" panose="02010600030101010101" pitchFamily="2" charset="-122"/>
            </a:endParaRPr>
          </a:p>
          <a:p>
            <a:pPr marL="0" indent="0">
              <a:buNone/>
            </a:pPr>
            <a:endParaRPr kumimoji="1" lang="en-US" altLang="zh-CN" sz="2400" dirty="0"/>
          </a:p>
          <a:p>
            <a:endParaRPr kumimoji="1" lang="en-US" altLang="zh-CN" sz="2400" dirty="0"/>
          </a:p>
          <a:p>
            <a:endParaRPr kumimoji="1" lang="en-US" altLang="zh-CN" sz="2400" dirty="0"/>
          </a:p>
        </p:txBody>
      </p:sp>
      <p:graphicFrame>
        <p:nvGraphicFramePr>
          <p:cNvPr id="4" name="对象 3">
            <a:extLst>
              <a:ext uri="{FF2B5EF4-FFF2-40B4-BE49-F238E27FC236}">
                <a16:creationId xmlns:a16="http://schemas.microsoft.com/office/drawing/2014/main" id="{3BF6AAE0-FAD5-274A-96AF-09A65F712FAA}"/>
              </a:ext>
            </a:extLst>
          </p:cNvPr>
          <p:cNvGraphicFramePr>
            <a:graphicFrameLocks noChangeAspect="1"/>
          </p:cNvGraphicFramePr>
          <p:nvPr>
            <p:extLst>
              <p:ext uri="{D42A27DB-BD31-4B8C-83A1-F6EECF244321}">
                <p14:modId xmlns:p14="http://schemas.microsoft.com/office/powerpoint/2010/main" val="1911726951"/>
              </p:ext>
            </p:extLst>
          </p:nvPr>
        </p:nvGraphicFramePr>
        <p:xfrm>
          <a:off x="2051790" y="2677072"/>
          <a:ext cx="4675188" cy="795338"/>
        </p:xfrm>
        <a:graphic>
          <a:graphicData uri="http://schemas.openxmlformats.org/presentationml/2006/ole">
            <mc:AlternateContent xmlns:mc="http://schemas.openxmlformats.org/markup-compatibility/2006">
              <mc:Choice xmlns:v="urn:schemas-microsoft-com:vml" Requires="v">
                <p:oleObj spid="_x0000_s1043" name="Equation" r:id="rId4" imgW="2908080" imgH="495000" progId="Equation.DSMT4">
                  <p:embed/>
                </p:oleObj>
              </mc:Choice>
              <mc:Fallback>
                <p:oleObj name="Equation" r:id="rId4" imgW="2908080" imgH="495000" progId="Equation.DSMT4">
                  <p:embed/>
                  <p:pic>
                    <p:nvPicPr>
                      <p:cNvPr id="24" name="对象 23"/>
                      <p:cNvPicPr/>
                      <p:nvPr/>
                    </p:nvPicPr>
                    <p:blipFill>
                      <a:blip r:embed="rId5"/>
                      <a:stretch>
                        <a:fillRect/>
                      </a:stretch>
                    </p:blipFill>
                    <p:spPr>
                      <a:xfrm>
                        <a:off x="2051790" y="2677072"/>
                        <a:ext cx="4675188" cy="795338"/>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86692E79-21AF-934D-A4EA-D6F469D54B9E}"/>
                  </a:ext>
                </a:extLst>
              </p:cNvPr>
              <p:cNvSpPr/>
              <p:nvPr/>
            </p:nvSpPr>
            <p:spPr>
              <a:xfrm>
                <a:off x="1006581" y="3309612"/>
                <a:ext cx="1345818" cy="370294"/>
              </a:xfrm>
              <a:prstGeom prst="rect">
                <a:avLst/>
              </a:prstGeom>
            </p:spPr>
            <p:txBody>
              <a:bodyPr wrap="none">
                <a:spAutoFit/>
              </a:bodyPr>
              <a:lstStyle/>
              <a:p>
                <a14:m>
                  <m:oMath xmlns:m="http://schemas.openxmlformats.org/officeDocument/2006/math">
                    <m:r>
                      <a:rPr lang="zh-CN" altLang="en-US" i="1" smtClean="0">
                        <a:latin typeface="Cambria Math" panose="02040503050406030204" pitchFamily="18" charset="0"/>
                      </a:rPr>
                      <m:t>约束</m:t>
                    </m:r>
                  </m:oMath>
                </a14:m>
                <a:r>
                  <a:rPr lang="zh-CN" altLang="en-US" dirty="0"/>
                  <a:t>条件：</a:t>
                </a:r>
              </a:p>
            </p:txBody>
          </p:sp>
        </mc:Choice>
        <mc:Fallback xmlns="">
          <p:sp>
            <p:nvSpPr>
              <p:cNvPr id="5" name="矩形 4">
                <a:extLst>
                  <a:ext uri="{FF2B5EF4-FFF2-40B4-BE49-F238E27FC236}">
                    <a16:creationId xmlns:a16="http://schemas.microsoft.com/office/drawing/2014/main" id="{86692E79-21AF-934D-A4EA-D6F469D54B9E}"/>
                  </a:ext>
                </a:extLst>
              </p:cNvPr>
              <p:cNvSpPr>
                <a:spLocks noRot="1" noChangeAspect="1" noMove="1" noResize="1" noEditPoints="1" noAdjustHandles="1" noChangeArrowheads="1" noChangeShapeType="1" noTextEdit="1"/>
              </p:cNvSpPr>
              <p:nvPr/>
            </p:nvSpPr>
            <p:spPr>
              <a:xfrm>
                <a:off x="1006581" y="3309612"/>
                <a:ext cx="1345818" cy="370294"/>
              </a:xfrm>
              <a:prstGeom prst="rect">
                <a:avLst/>
              </a:prstGeom>
              <a:blipFill>
                <a:blip r:embed="rId6"/>
                <a:stretch>
                  <a:fillRect l="-935" t="-10000" r="-1869"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3EECD73A-57F2-5A48-8562-659BF5DA4BB2}"/>
                  </a:ext>
                </a:extLst>
              </p:cNvPr>
              <p:cNvSpPr/>
              <p:nvPr/>
            </p:nvSpPr>
            <p:spPr>
              <a:xfrm>
                <a:off x="2195802" y="3288260"/>
                <a:ext cx="5910208" cy="391646"/>
              </a:xfrm>
              <a:prstGeom prst="rect">
                <a:avLst/>
              </a:prstGeom>
            </p:spPr>
            <p:txBody>
              <a:bodyPr wrap="none">
                <a:spAutoFit/>
              </a:bodyPr>
              <a:lstStyle/>
              <a:p>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r>
                          <a:rPr lang="zh-CN" altLang="en-US" i="0">
                            <a:latin typeface="Cambria Math" panose="02040503050406030204" pitchFamily="18" charset="0"/>
                          </a:rPr>
                          <m:t>−&gt;</m:t>
                        </m:r>
                        <m:r>
                          <a:rPr lang="zh-CN" altLang="en-US" i="1">
                            <a:latin typeface="Cambria Math" panose="02040503050406030204" pitchFamily="18" charset="0"/>
                          </a:rPr>
                          <m:t>𝑗</m:t>
                        </m:r>
                      </m:sub>
                    </m:sSub>
                  </m:oMath>
                </a14:m>
                <a:r>
                  <a:rPr lang="zh-CN" altLang="en-US" dirty="0"/>
                  <a:t> </a:t>
                </a:r>
                <a:r>
                  <a:rPr lang="en-US" altLang="zh-CN" dirty="0"/>
                  <a:t>&gt;=0</a:t>
                </a:r>
                <a:r>
                  <a:rPr lang="zh-CN" altLang="en-US" dirty="0"/>
                  <a:t>且</a:t>
                </a:r>
                <a:r>
                  <a:rPr lang="en-US" altLang="zh-CN" dirty="0"/>
                  <a:t>&lt;=</a:t>
                </a:r>
                <a:r>
                  <a:rPr lang="zh-CN" altLang="en-US" dirty="0"/>
                  <a:t>本时间片从</a:t>
                </a:r>
                <a:r>
                  <a:rPr lang="en-US" altLang="zh-CN" dirty="0"/>
                  <a:t>j-&gt;</a:t>
                </a:r>
                <a:r>
                  <a:rPr lang="en-US" altLang="zh-CN" dirty="0" err="1"/>
                  <a:t>i</a:t>
                </a:r>
                <a:r>
                  <a:rPr lang="zh-CN" altLang="en-US" dirty="0"/>
                  <a:t>的车辆需要下载的数据总和</a:t>
                </a:r>
              </a:p>
            </p:txBody>
          </p:sp>
        </mc:Choice>
        <mc:Fallback xmlns="">
          <p:sp>
            <p:nvSpPr>
              <p:cNvPr id="6" name="矩形 5">
                <a:extLst>
                  <a:ext uri="{FF2B5EF4-FFF2-40B4-BE49-F238E27FC236}">
                    <a16:creationId xmlns:a16="http://schemas.microsoft.com/office/drawing/2014/main" id="{3EECD73A-57F2-5A48-8562-659BF5DA4BB2}"/>
                  </a:ext>
                </a:extLst>
              </p:cNvPr>
              <p:cNvSpPr>
                <a:spLocks noRot="1" noChangeAspect="1" noMove="1" noResize="1" noEditPoints="1" noAdjustHandles="1" noChangeArrowheads="1" noChangeShapeType="1" noTextEdit="1"/>
              </p:cNvSpPr>
              <p:nvPr/>
            </p:nvSpPr>
            <p:spPr>
              <a:xfrm>
                <a:off x="2195802" y="3288260"/>
                <a:ext cx="5910208" cy="391646"/>
              </a:xfrm>
              <a:prstGeom prst="rect">
                <a:avLst/>
              </a:prstGeom>
              <a:blipFill>
                <a:blip r:embed="rId7"/>
                <a:stretch>
                  <a:fillRect t="-12500" b="-12500"/>
                </a:stretch>
              </a:blipFill>
            </p:spPr>
            <p:txBody>
              <a:bodyPr/>
              <a:lstStyle/>
              <a:p>
                <a:r>
                  <a:rPr lang="zh-CN" altLang="en-US">
                    <a:noFill/>
                  </a:rPr>
                  <a:t> </a:t>
                </a:r>
              </a:p>
            </p:txBody>
          </p:sp>
        </mc:Fallback>
      </mc:AlternateContent>
      <p:graphicFrame>
        <p:nvGraphicFramePr>
          <p:cNvPr id="7" name="表格 6">
            <a:extLst>
              <a:ext uri="{FF2B5EF4-FFF2-40B4-BE49-F238E27FC236}">
                <a16:creationId xmlns:a16="http://schemas.microsoft.com/office/drawing/2014/main" id="{EAEFACF2-B93C-A149-AC82-50D11E951EBC}"/>
              </a:ext>
            </a:extLst>
          </p:cNvPr>
          <p:cNvGraphicFramePr>
            <a:graphicFrameLocks noGrp="1"/>
          </p:cNvGraphicFramePr>
          <p:nvPr>
            <p:extLst>
              <p:ext uri="{D42A27DB-BD31-4B8C-83A1-F6EECF244321}">
                <p14:modId xmlns:p14="http://schemas.microsoft.com/office/powerpoint/2010/main" val="3666605049"/>
              </p:ext>
            </p:extLst>
          </p:nvPr>
        </p:nvGraphicFramePr>
        <p:xfrm>
          <a:off x="1907778" y="4696299"/>
          <a:ext cx="1440000" cy="1446362"/>
        </p:xfrm>
        <a:graphic>
          <a:graphicData uri="http://schemas.openxmlformats.org/drawingml/2006/table">
            <a:tbl>
              <a:tblPr bandRow="1">
                <a:tableStyleId>{5C22544A-7EE6-4342-B048-85BDC9FD1C3A}</a:tableStyleId>
              </a:tblPr>
              <a:tblGrid>
                <a:gridCol w="480000">
                  <a:extLst>
                    <a:ext uri="{9D8B030D-6E8A-4147-A177-3AD203B41FA5}">
                      <a16:colId xmlns:a16="http://schemas.microsoft.com/office/drawing/2014/main" val="2720143161"/>
                    </a:ext>
                  </a:extLst>
                </a:gridCol>
                <a:gridCol w="480000">
                  <a:extLst>
                    <a:ext uri="{9D8B030D-6E8A-4147-A177-3AD203B41FA5}">
                      <a16:colId xmlns:a16="http://schemas.microsoft.com/office/drawing/2014/main" val="1938919749"/>
                    </a:ext>
                  </a:extLst>
                </a:gridCol>
                <a:gridCol w="480000">
                  <a:extLst>
                    <a:ext uri="{9D8B030D-6E8A-4147-A177-3AD203B41FA5}">
                      <a16:colId xmlns:a16="http://schemas.microsoft.com/office/drawing/2014/main" val="2921844318"/>
                    </a:ext>
                  </a:extLst>
                </a:gridCol>
              </a:tblGrid>
              <a:tr h="486362">
                <a:tc>
                  <a:txBody>
                    <a:bodyPr/>
                    <a:lstStyle/>
                    <a:p>
                      <a:endParaRPr lang="zh-CN" altLang="en-US" dirty="0"/>
                    </a:p>
                  </a:txBody>
                  <a:tcPr>
                    <a:solidFill>
                      <a:schemeClr val="accent2"/>
                    </a:solidFill>
                  </a:tcPr>
                </a:tc>
                <a:tc>
                  <a:txBody>
                    <a:bodyPr/>
                    <a:lstStyle/>
                    <a:p>
                      <a:endParaRPr lang="zh-CN" altLang="en-US" dirty="0"/>
                    </a:p>
                  </a:txBody>
                  <a:tcPr>
                    <a:solidFill>
                      <a:schemeClr val="accent2"/>
                    </a:solidFill>
                  </a:tcPr>
                </a:tc>
                <a:tc>
                  <a:txBody>
                    <a:bodyPr/>
                    <a:lstStyle/>
                    <a:p>
                      <a:endParaRPr lang="zh-CN" altLang="en-US" dirty="0"/>
                    </a:p>
                  </a:txBody>
                  <a:tcPr>
                    <a:solidFill>
                      <a:schemeClr val="accent2"/>
                    </a:solidFill>
                  </a:tcPr>
                </a:tc>
                <a:extLst>
                  <a:ext uri="{0D108BD9-81ED-4DB2-BD59-A6C34878D82A}">
                    <a16:rowId xmlns:a16="http://schemas.microsoft.com/office/drawing/2014/main" val="2265100224"/>
                  </a:ext>
                </a:extLst>
              </a:tr>
              <a:tr h="480000">
                <a:tc>
                  <a:txBody>
                    <a:bodyPr/>
                    <a:lstStyle/>
                    <a:p>
                      <a:endParaRPr lang="zh-CN" altLang="en-US"/>
                    </a:p>
                  </a:txBody>
                  <a:tcPr>
                    <a:solidFill>
                      <a:schemeClr val="accent2"/>
                    </a:solidFill>
                  </a:tcPr>
                </a:tc>
                <a:tc>
                  <a:txBody>
                    <a:bodyPr/>
                    <a:lstStyle/>
                    <a:p>
                      <a:endParaRPr lang="zh-CN" altLang="en-US" dirty="0"/>
                    </a:p>
                  </a:txBody>
                  <a:tcPr>
                    <a:solidFill>
                      <a:schemeClr val="accent2"/>
                    </a:solidFill>
                  </a:tcPr>
                </a:tc>
                <a:tc>
                  <a:txBody>
                    <a:bodyPr/>
                    <a:lstStyle/>
                    <a:p>
                      <a:endParaRPr lang="zh-CN" altLang="en-US" dirty="0"/>
                    </a:p>
                  </a:txBody>
                  <a:tcPr>
                    <a:solidFill>
                      <a:schemeClr val="accent2"/>
                    </a:solidFill>
                  </a:tcPr>
                </a:tc>
                <a:extLst>
                  <a:ext uri="{0D108BD9-81ED-4DB2-BD59-A6C34878D82A}">
                    <a16:rowId xmlns:a16="http://schemas.microsoft.com/office/drawing/2014/main" val="3510142075"/>
                  </a:ext>
                </a:extLst>
              </a:tr>
              <a:tr h="480000">
                <a:tc>
                  <a:txBody>
                    <a:bodyPr/>
                    <a:lstStyle/>
                    <a:p>
                      <a:endParaRPr lang="zh-CN" altLang="en-US"/>
                    </a:p>
                  </a:txBody>
                  <a:tcPr>
                    <a:solidFill>
                      <a:schemeClr val="accent2"/>
                    </a:solidFill>
                  </a:tcPr>
                </a:tc>
                <a:tc>
                  <a:txBody>
                    <a:bodyPr/>
                    <a:lstStyle/>
                    <a:p>
                      <a:endParaRPr lang="zh-CN" altLang="en-US" dirty="0"/>
                    </a:p>
                  </a:txBody>
                  <a:tcPr>
                    <a:solidFill>
                      <a:schemeClr val="accent2"/>
                    </a:solidFill>
                  </a:tcPr>
                </a:tc>
                <a:tc>
                  <a:txBody>
                    <a:bodyPr/>
                    <a:lstStyle/>
                    <a:p>
                      <a:endParaRPr lang="zh-CN" altLang="en-US" dirty="0"/>
                    </a:p>
                  </a:txBody>
                  <a:tcPr>
                    <a:solidFill>
                      <a:schemeClr val="accent2"/>
                    </a:solidFill>
                  </a:tcPr>
                </a:tc>
                <a:extLst>
                  <a:ext uri="{0D108BD9-81ED-4DB2-BD59-A6C34878D82A}">
                    <a16:rowId xmlns:a16="http://schemas.microsoft.com/office/drawing/2014/main" val="1818307746"/>
                  </a:ext>
                </a:extLst>
              </a:tr>
            </a:tbl>
          </a:graphicData>
        </a:graphic>
      </p:graphicFrame>
      <p:sp>
        <p:nvSpPr>
          <p:cNvPr id="8" name="内容占位符 3">
            <a:extLst>
              <a:ext uri="{FF2B5EF4-FFF2-40B4-BE49-F238E27FC236}">
                <a16:creationId xmlns:a16="http://schemas.microsoft.com/office/drawing/2014/main" id="{1664ECDA-5369-744F-800F-9642DD730AE9}"/>
              </a:ext>
            </a:extLst>
          </p:cNvPr>
          <p:cNvSpPr txBox="1">
            <a:spLocks/>
          </p:cNvSpPr>
          <p:nvPr/>
        </p:nvSpPr>
        <p:spPr>
          <a:xfrm>
            <a:off x="3644372" y="4987432"/>
            <a:ext cx="3334314" cy="864096"/>
          </a:xfrm>
          <a:prstGeom prst="rect">
            <a:avLst/>
          </a:prstGeom>
        </p:spPr>
        <p:txBody>
          <a:bodyPr>
            <a:noAutofit/>
          </a:bodyPr>
          <a:lstStyle>
            <a:lvl1pPr marL="342900" indent="-342900" algn="l" rtl="0" eaLnBrk="1" fontAlgn="base" hangingPunct="1">
              <a:spcBef>
                <a:spcPct val="0"/>
              </a:spcBef>
              <a:spcAft>
                <a:spcPts val="400"/>
              </a:spcAft>
              <a:buClr>
                <a:srgbClr val="0070C0"/>
              </a:buClr>
              <a:buSzPct val="70000"/>
              <a:buFont typeface="Wingdings" panose="05000000000000000000" pitchFamily="2" charset="2"/>
              <a:buChar char="n"/>
              <a:defRPr sz="2800" b="0" baseline="0">
                <a:solidFill>
                  <a:schemeClr val="tx1"/>
                </a:solidFill>
                <a:latin typeface="微软雅黑" panose="020B0503020204020204" pitchFamily="34" charset="-122"/>
                <a:ea typeface="微软雅黑" panose="020B0503020204020204" pitchFamily="34" charset="-122"/>
                <a:cs typeface="+mn-cs"/>
                <a:sym typeface="Arial" panose="020B0604020202020204" pitchFamily="34" charset="0"/>
              </a:defRPr>
            </a:lvl1pPr>
            <a:lvl2pPr marL="742950" indent="-285750" algn="l" rtl="0" eaLnBrk="1" fontAlgn="ctr" hangingPunct="1">
              <a:spcBef>
                <a:spcPct val="0"/>
              </a:spcBef>
              <a:spcAft>
                <a:spcPts val="400"/>
              </a:spcAft>
              <a:buClr>
                <a:srgbClr val="0070C0"/>
              </a:buClr>
              <a:buSzPct val="70000"/>
              <a:buFont typeface="Wingdings" panose="05000000000000000000" pitchFamily="2" charset="2"/>
              <a:buChar char="Ø"/>
              <a:defRPr sz="2400" b="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algn="l" rtl="0" eaLnBrk="1" fontAlgn="ctr" hangingPunct="1">
              <a:spcBef>
                <a:spcPct val="0"/>
              </a:spcBef>
              <a:spcAft>
                <a:spcPts val="400"/>
              </a:spcAft>
              <a:buClr>
                <a:srgbClr val="0070C0"/>
              </a:buClr>
              <a:buSzPct val="70000"/>
              <a:buFont typeface="Wingdings" panose="05000000000000000000" pitchFamily="2" charset="2"/>
              <a:buChar char="l"/>
              <a:defRPr sz="2000" b="0" baseline="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algn="l" rtl="0" eaLnBrk="1" fontAlgn="ctr" hangingPunct="1">
              <a:spcBef>
                <a:spcPct val="0"/>
              </a:spcBef>
              <a:spcAft>
                <a:spcPts val="400"/>
              </a:spcAft>
              <a:buClr>
                <a:srgbClr val="0070C0"/>
              </a:buClr>
              <a:buSzPct val="70000"/>
              <a:buFont typeface="Wingdings" panose="05000000000000000000" pitchFamily="2" charset="2"/>
              <a:buChar char="l"/>
              <a:defRPr sz="1800" b="0" baseline="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algn="l" rtl="0" eaLnBrk="1" fontAlgn="ctr" hangingPunct="1">
              <a:spcBef>
                <a:spcPct val="0"/>
              </a:spcBef>
              <a:spcAft>
                <a:spcPts val="400"/>
              </a:spcAft>
              <a:buClr>
                <a:srgbClr val="0070C0"/>
              </a:buClr>
              <a:buSzPct val="70000"/>
              <a:buFont typeface="Wingdings" panose="05000000000000000000" pitchFamily="2" charset="2"/>
              <a:buChar char="l"/>
              <a:defRPr sz="1800" b="0" baseline="0">
                <a:solidFill>
                  <a:schemeClr val="tx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algn="l" rtl="0" eaLnBrk="1" fontAlgn="ctr" hangingPunct="1">
              <a:spcBef>
                <a:spcPct val="0"/>
              </a:spcBef>
              <a:spcAft>
                <a:spcPts val="400"/>
              </a:spcAft>
              <a:buSzPct val="70000"/>
              <a:buFont typeface="Wingdings" pitchFamily="2" charset="2"/>
              <a:buChar char="l"/>
              <a:defRPr sz="1600" b="1">
                <a:solidFill>
                  <a:schemeClr val="tx1"/>
                </a:solidFill>
                <a:latin typeface="+mn-lt"/>
                <a:ea typeface="+mn-ea"/>
                <a:sym typeface="Arial" pitchFamily="34" charset="0"/>
              </a:defRPr>
            </a:lvl6pPr>
            <a:lvl7pPr marL="2971800" indent="-228600" algn="l" rtl="0" eaLnBrk="1" fontAlgn="ctr" hangingPunct="1">
              <a:spcBef>
                <a:spcPct val="0"/>
              </a:spcBef>
              <a:spcAft>
                <a:spcPts val="400"/>
              </a:spcAft>
              <a:buSzPct val="70000"/>
              <a:buFont typeface="Wingdings" pitchFamily="2" charset="2"/>
              <a:buChar char="l"/>
              <a:defRPr sz="1600" b="1">
                <a:solidFill>
                  <a:schemeClr val="tx1"/>
                </a:solidFill>
                <a:latin typeface="+mn-lt"/>
                <a:ea typeface="+mn-ea"/>
                <a:sym typeface="Arial" pitchFamily="34" charset="0"/>
              </a:defRPr>
            </a:lvl7pPr>
            <a:lvl8pPr marL="3429000" indent="-228600" algn="l" rtl="0" eaLnBrk="1" fontAlgn="ctr" hangingPunct="1">
              <a:spcBef>
                <a:spcPct val="0"/>
              </a:spcBef>
              <a:spcAft>
                <a:spcPts val="400"/>
              </a:spcAft>
              <a:buSzPct val="70000"/>
              <a:buFont typeface="Wingdings" pitchFamily="2" charset="2"/>
              <a:buChar char="l"/>
              <a:defRPr sz="1600" b="1">
                <a:solidFill>
                  <a:schemeClr val="tx1"/>
                </a:solidFill>
                <a:latin typeface="+mn-lt"/>
                <a:ea typeface="+mn-ea"/>
                <a:sym typeface="Arial" pitchFamily="34" charset="0"/>
              </a:defRPr>
            </a:lvl8pPr>
            <a:lvl9pPr marL="3886200" indent="-228600" algn="l" rtl="0" eaLnBrk="1" fontAlgn="ctr" hangingPunct="1">
              <a:spcBef>
                <a:spcPct val="0"/>
              </a:spcBef>
              <a:spcAft>
                <a:spcPts val="400"/>
              </a:spcAft>
              <a:buSzPct val="70000"/>
              <a:buFont typeface="Wingdings" pitchFamily="2" charset="2"/>
              <a:buChar char="l"/>
              <a:defRPr sz="1600" b="1">
                <a:solidFill>
                  <a:schemeClr val="tx1"/>
                </a:solidFill>
                <a:latin typeface="+mn-lt"/>
                <a:ea typeface="+mn-ea"/>
                <a:sym typeface="Arial" pitchFamily="34" charset="0"/>
              </a:defRPr>
            </a:lvl9pPr>
          </a:lstStyle>
          <a:p>
            <a:pPr lvl="1"/>
            <a:endParaRPr lang="en-US" altLang="zh-CN" sz="1200" kern="0" dirty="0"/>
          </a:p>
          <a:p>
            <a:pPr marL="457200" lvl="1" indent="0">
              <a:buNone/>
            </a:pPr>
            <a:r>
              <a:rPr lang="zh-CN" altLang="en-US" sz="1800" kern="0" dirty="0"/>
              <a:t>每个基站向相邻的基站缓存数据的大小      </a:t>
            </a:r>
            <a:endParaRPr lang="en-US" altLang="zh-CN" sz="1800" kern="0" dirty="0"/>
          </a:p>
        </p:txBody>
      </p:sp>
      <p:cxnSp>
        <p:nvCxnSpPr>
          <p:cNvPr id="9" name="直接箭头连接符 2">
            <a:extLst>
              <a:ext uri="{FF2B5EF4-FFF2-40B4-BE49-F238E27FC236}">
                <a16:creationId xmlns:a16="http://schemas.microsoft.com/office/drawing/2014/main" id="{899CB2E4-1DC5-7E4A-986A-007D5E798AD7}"/>
              </a:ext>
            </a:extLst>
          </p:cNvPr>
          <p:cNvCxnSpPr/>
          <p:nvPr/>
        </p:nvCxnSpPr>
        <p:spPr>
          <a:xfrm flipH="1" flipV="1">
            <a:off x="2176545" y="5004550"/>
            <a:ext cx="419450" cy="3355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6">
            <a:extLst>
              <a:ext uri="{FF2B5EF4-FFF2-40B4-BE49-F238E27FC236}">
                <a16:creationId xmlns:a16="http://schemas.microsoft.com/office/drawing/2014/main" id="{04B96C9B-A03E-7342-919F-72293B973A7B}"/>
              </a:ext>
            </a:extLst>
          </p:cNvPr>
          <p:cNvCxnSpPr/>
          <p:nvPr/>
        </p:nvCxnSpPr>
        <p:spPr>
          <a:xfrm flipV="1">
            <a:off x="2595995" y="4912271"/>
            <a:ext cx="0" cy="4278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8">
            <a:extLst>
              <a:ext uri="{FF2B5EF4-FFF2-40B4-BE49-F238E27FC236}">
                <a16:creationId xmlns:a16="http://schemas.microsoft.com/office/drawing/2014/main" id="{548E84FA-D12C-AE47-91FD-5140C2054EE1}"/>
              </a:ext>
            </a:extLst>
          </p:cNvPr>
          <p:cNvCxnSpPr/>
          <p:nvPr/>
        </p:nvCxnSpPr>
        <p:spPr>
          <a:xfrm flipV="1">
            <a:off x="2595995" y="5004550"/>
            <a:ext cx="486561" cy="3355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0">
            <a:extLst>
              <a:ext uri="{FF2B5EF4-FFF2-40B4-BE49-F238E27FC236}">
                <a16:creationId xmlns:a16="http://schemas.microsoft.com/office/drawing/2014/main" id="{C3160C8E-0EA4-C741-ADB7-6A5DF99F40EF}"/>
              </a:ext>
            </a:extLst>
          </p:cNvPr>
          <p:cNvCxnSpPr/>
          <p:nvPr/>
        </p:nvCxnSpPr>
        <p:spPr>
          <a:xfrm flipH="1">
            <a:off x="2050710" y="5340109"/>
            <a:ext cx="54528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6">
            <a:extLst>
              <a:ext uri="{FF2B5EF4-FFF2-40B4-BE49-F238E27FC236}">
                <a16:creationId xmlns:a16="http://schemas.microsoft.com/office/drawing/2014/main" id="{C3A2BD91-6826-8047-BB50-B28D5FC37D63}"/>
              </a:ext>
            </a:extLst>
          </p:cNvPr>
          <p:cNvCxnSpPr/>
          <p:nvPr/>
        </p:nvCxnSpPr>
        <p:spPr>
          <a:xfrm>
            <a:off x="2595995" y="5340109"/>
            <a:ext cx="0" cy="5117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8">
            <a:extLst>
              <a:ext uri="{FF2B5EF4-FFF2-40B4-BE49-F238E27FC236}">
                <a16:creationId xmlns:a16="http://schemas.microsoft.com/office/drawing/2014/main" id="{3160F547-63AB-7C4D-BDBE-AC030263BAAA}"/>
              </a:ext>
            </a:extLst>
          </p:cNvPr>
          <p:cNvCxnSpPr/>
          <p:nvPr/>
        </p:nvCxnSpPr>
        <p:spPr>
          <a:xfrm>
            <a:off x="2595995" y="5340109"/>
            <a:ext cx="486561" cy="5117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24">
            <a:extLst>
              <a:ext uri="{FF2B5EF4-FFF2-40B4-BE49-F238E27FC236}">
                <a16:creationId xmlns:a16="http://schemas.microsoft.com/office/drawing/2014/main" id="{D2505DF8-02BD-A941-9B94-48F6040B450E}"/>
              </a:ext>
            </a:extLst>
          </p:cNvPr>
          <p:cNvCxnSpPr/>
          <p:nvPr/>
        </p:nvCxnSpPr>
        <p:spPr>
          <a:xfrm>
            <a:off x="2595995" y="5340109"/>
            <a:ext cx="54528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26">
            <a:extLst>
              <a:ext uri="{FF2B5EF4-FFF2-40B4-BE49-F238E27FC236}">
                <a16:creationId xmlns:a16="http://schemas.microsoft.com/office/drawing/2014/main" id="{00F31B03-5EA4-F84E-B41A-91A63B3F0DF5}"/>
              </a:ext>
            </a:extLst>
          </p:cNvPr>
          <p:cNvCxnSpPr/>
          <p:nvPr/>
        </p:nvCxnSpPr>
        <p:spPr>
          <a:xfrm flipH="1">
            <a:off x="2176545" y="5340109"/>
            <a:ext cx="419450" cy="5117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3979733"/>
      </p:ext>
    </p:extLst>
  </p:cSld>
  <p:clrMapOvr>
    <a:masterClrMapping/>
  </p:clrMapOvr>
  <p:transition/>
</p:sld>
</file>

<file path=ppt/theme/theme1.xml><?xml version="1.0" encoding="utf-8"?>
<a:theme xmlns:a="http://schemas.openxmlformats.org/drawingml/2006/main" name="baidu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aidu主题">
      <a:majorFont>
        <a:latin typeface="Arial"/>
        <a:ea typeface=""/>
        <a:cs typeface="Arial"/>
      </a:majorFont>
      <a:minorFont>
        <a:latin typeface="黑体"/>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0.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3.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4.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5.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6.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7.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8.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9.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7.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8.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9.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
  <TotalTime>20374</TotalTime>
  <Pages>0</Pages>
  <Words>2391</Words>
  <Characters>0</Characters>
  <Application>Microsoft Macintosh PowerPoint</Application>
  <DocSecurity>0</DocSecurity>
  <PresentationFormat>全屏显示(4:3)</PresentationFormat>
  <Lines>0</Lines>
  <Paragraphs>200</Paragraphs>
  <Slides>21</Slides>
  <Notes>21</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21</vt:i4>
      </vt:variant>
    </vt:vector>
  </HeadingPairs>
  <TitlesOfParts>
    <vt:vector size="31" baseType="lpstr">
      <vt:lpstr>黑体</vt:lpstr>
      <vt:lpstr>华文楷体</vt:lpstr>
      <vt:lpstr>宋体</vt:lpstr>
      <vt:lpstr>微软雅黑</vt:lpstr>
      <vt:lpstr>Arial</vt:lpstr>
      <vt:lpstr>Calibri</vt:lpstr>
      <vt:lpstr>Cambria Math</vt:lpstr>
      <vt:lpstr>Wingdings</vt:lpstr>
      <vt:lpstr>baidu主题</vt:lpstr>
      <vt:lpstr>Equation</vt:lpstr>
      <vt:lpstr>PowerPoint 演示文稿</vt:lpstr>
      <vt:lpstr>目录</vt:lpstr>
      <vt:lpstr>个人经历</vt:lpstr>
      <vt:lpstr>论文背景</vt:lpstr>
      <vt:lpstr>论文背景</vt:lpstr>
      <vt:lpstr>论文主要思路</vt:lpstr>
      <vt:lpstr>论文主要思路-数据预处理</vt:lpstr>
      <vt:lpstr>论文主要思路-数据预处理</vt:lpstr>
      <vt:lpstr>论文主要思路-最优化</vt:lpstr>
      <vt:lpstr>论文主要思路-最优化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Q&amp;A</vt:lpstr>
    </vt:vector>
  </TitlesOfParts>
  <Manager/>
  <Company/>
  <LinksUpToDate>false</LinksUpToDate>
  <CharactersWithSpaces>0</CharactersWithSpaces>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subject/>
  <dc:creator>Tommy</dc:creator>
  <cp:keywords/>
  <dc:description/>
  <cp:lastModifiedBy>woo zh</cp:lastModifiedBy>
  <cp:revision>1393</cp:revision>
  <dcterms:created xsi:type="dcterms:W3CDTF">2009-12-23T01:59:00Z</dcterms:created>
  <dcterms:modified xsi:type="dcterms:W3CDTF">2018-07-11T07:11:55Z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2052-9.1.0.5108</vt:lpwstr>
  </property>
</Properties>
</file>